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0" r:id="rId6"/>
    <p:sldId id="257" r:id="rId7"/>
    <p:sldId id="260" r:id="rId8"/>
    <p:sldId id="258" r:id="rId9"/>
    <p:sldId id="259" r:id="rId10"/>
    <p:sldId id="261" r:id="rId11"/>
    <p:sldId id="262" r:id="rId12"/>
    <p:sldId id="263" r:id="rId13"/>
    <p:sldId id="264" r:id="rId14"/>
    <p:sldId id="266" r:id="rId15"/>
    <p:sldId id="267" r:id="rId16"/>
    <p:sldId id="269"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DB07-D995-493F-AC0C-D9668F64D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5FE8E67-DC54-4F96-B661-26E2FE31F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EF2F586-DC92-4407-9D1D-FF5EC533CB84}"/>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9D205056-BD26-4074-9D00-DFF404E993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0E5257-C61A-4132-9BB0-51833435F38F}"/>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239393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F9F8-D2B6-45E9-B841-EEE0D90D406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CA33BE-C80B-407B-B518-3270B7D7A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F35B5D-561D-43A8-82E2-C4BDFCEC4E08}"/>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2BCF72DE-D657-4EAD-B783-E6B3D9514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1149F-DEA8-46F4-A57C-5CA4FC582DF8}"/>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968229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8C61F0-5C17-44E5-B083-B43FE4F29C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38CA0D-B454-4985-A49B-C556A4F6D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048C18-EA9B-437E-B2C4-099B88BA55EC}"/>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45CEED0A-C8EF-4F28-982D-B3B25B1B6E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9D4DAA-FDED-4056-BC6E-61335479F9AE}"/>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1429487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F2A8-5352-4DBB-A5A7-7C19B647AB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B87D87-C55A-437E-BC40-F956A1BFCC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DA9927-7608-44E3-A158-DE1538334E64}"/>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D1E4C010-E46B-4F4E-B3E6-1F200F3CCC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546E19-BC86-474B-828A-FFEB864B84DD}"/>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23415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8455-50FD-46AC-917B-23B6A072D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D1C2884-D454-4340-9C04-9543E33BB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D9E08F-FCCD-42A7-9A4C-99897F311179}"/>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B15E846D-3BF7-4CE8-AE35-43B59B71CA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1949B6-4BB0-41C5-AF05-A4E65059C17D}"/>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38677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4F59-13F9-4C35-9D29-F09F7168D3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DC70E3-A418-4CBF-B0F6-6EBA90C992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1B97E00-0989-4108-A263-81517A8F45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1281340-C261-4BC8-A9DC-B9AF1B4C439B}"/>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6" name="Footer Placeholder 5">
            <a:extLst>
              <a:ext uri="{FF2B5EF4-FFF2-40B4-BE49-F238E27FC236}">
                <a16:creationId xmlns:a16="http://schemas.microsoft.com/office/drawing/2014/main" id="{F51785FD-8CAB-48D8-9E66-EF165CD7B9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56F8FC-8C3F-4D7C-8B10-48BEE9AB30A7}"/>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394142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683B-BCA4-4F8F-9CEB-4B0677E701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7315C1-D302-479F-B65E-43BB61757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13114F-0797-467B-AAFF-4F89C144A0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B1431-78EF-4C18-99AE-738A37B059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DF345E-EFC7-4716-9963-E671363B3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E539DD7-9706-4484-9203-D94CB3288989}"/>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8" name="Footer Placeholder 7">
            <a:extLst>
              <a:ext uri="{FF2B5EF4-FFF2-40B4-BE49-F238E27FC236}">
                <a16:creationId xmlns:a16="http://schemas.microsoft.com/office/drawing/2014/main" id="{092991D0-5F24-4A72-B452-9478AB2D4C6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4AA05E6-3E51-45A0-8497-D264C1147403}"/>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17921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FFCB-534D-42BD-865F-9E8B6141796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5A7AC1-12E6-4CA2-95EF-9ACF3E282009}"/>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4" name="Footer Placeholder 3">
            <a:extLst>
              <a:ext uri="{FF2B5EF4-FFF2-40B4-BE49-F238E27FC236}">
                <a16:creationId xmlns:a16="http://schemas.microsoft.com/office/drawing/2014/main" id="{D2A01C88-E646-43FB-9FA0-A3E707C0CB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2878CA-0809-43D7-BF83-AD9A85C0AA40}"/>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388165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A4EE1F-E76F-4349-89E7-540EAD074153}"/>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3" name="Footer Placeholder 2">
            <a:extLst>
              <a:ext uri="{FF2B5EF4-FFF2-40B4-BE49-F238E27FC236}">
                <a16:creationId xmlns:a16="http://schemas.microsoft.com/office/drawing/2014/main" id="{8F79D981-FF25-4794-BB87-2381F8324AC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981994-9DFA-4848-B9C8-EA0C50F4DDCC}"/>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15989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F4C2-6356-4D12-9008-7BD52D771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3AEF74-C524-4029-9F5B-5BF29DFA5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879764-B6EB-49ED-B423-1A405216D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A3144-F125-4BCD-A7C4-960397F17F6A}"/>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6" name="Footer Placeholder 5">
            <a:extLst>
              <a:ext uri="{FF2B5EF4-FFF2-40B4-BE49-F238E27FC236}">
                <a16:creationId xmlns:a16="http://schemas.microsoft.com/office/drawing/2014/main" id="{38ADCFF9-DF79-4EDF-9B9D-25328366E3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0C8E6F-45F6-4D75-9150-DF684FEE26E4}"/>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152107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0F06-A098-4024-90ED-AB27D10ED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EF364CD-3A6D-4E08-9547-749BDEB64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24EECDD-D521-4E5B-A45A-F65CD956D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F8E22-B4D1-4F33-AF50-B519AAA9FF90}"/>
              </a:ext>
            </a:extLst>
          </p:cNvPr>
          <p:cNvSpPr>
            <a:spLocks noGrp="1"/>
          </p:cNvSpPr>
          <p:nvPr>
            <p:ph type="dt" sz="half" idx="10"/>
          </p:nvPr>
        </p:nvSpPr>
        <p:spPr/>
        <p:txBody>
          <a:bodyPr/>
          <a:lstStyle/>
          <a:p>
            <a:fld id="{3AA45E1F-0C0E-428F-A2B2-68F3B9932EBE}" type="datetimeFigureOut">
              <a:rPr lang="en-GB" smtClean="0"/>
              <a:t>06/04/2022</a:t>
            </a:fld>
            <a:endParaRPr lang="en-GB"/>
          </a:p>
        </p:txBody>
      </p:sp>
      <p:sp>
        <p:nvSpPr>
          <p:cNvPr id="6" name="Footer Placeholder 5">
            <a:extLst>
              <a:ext uri="{FF2B5EF4-FFF2-40B4-BE49-F238E27FC236}">
                <a16:creationId xmlns:a16="http://schemas.microsoft.com/office/drawing/2014/main" id="{4F7AB83E-FA1B-4FAB-ACA0-F154C9794F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9BF33F-7EA2-40BB-8B18-248B12DB1EC7}"/>
              </a:ext>
            </a:extLst>
          </p:cNvPr>
          <p:cNvSpPr>
            <a:spLocks noGrp="1"/>
          </p:cNvSpPr>
          <p:nvPr>
            <p:ph type="sldNum" sz="quarter" idx="12"/>
          </p:nvPr>
        </p:nvSpPr>
        <p:spPr/>
        <p:txBody>
          <a:bodyPr/>
          <a:lstStyle/>
          <a:p>
            <a:fld id="{73F73CCA-FF83-4880-A8E5-59B8F4525990}" type="slidenum">
              <a:rPr lang="en-GB" smtClean="0"/>
              <a:t>‹#›</a:t>
            </a:fld>
            <a:endParaRPr lang="en-GB"/>
          </a:p>
        </p:txBody>
      </p:sp>
    </p:spTree>
    <p:extLst>
      <p:ext uri="{BB962C8B-B14F-4D97-AF65-F5344CB8AC3E}">
        <p14:creationId xmlns:p14="http://schemas.microsoft.com/office/powerpoint/2010/main" val="2748378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43FC05-96A4-4BD4-9323-354E32A11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E8285B-0728-460D-B477-EF9E2F8744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9D2DD8-5A6B-4A27-9AC8-C87B2E875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A45E1F-0C0E-428F-A2B2-68F3B9932EBE}" type="datetimeFigureOut">
              <a:rPr lang="en-GB" smtClean="0"/>
              <a:t>06/04/2022</a:t>
            </a:fld>
            <a:endParaRPr lang="en-GB"/>
          </a:p>
        </p:txBody>
      </p:sp>
      <p:sp>
        <p:nvSpPr>
          <p:cNvPr id="5" name="Footer Placeholder 4">
            <a:extLst>
              <a:ext uri="{FF2B5EF4-FFF2-40B4-BE49-F238E27FC236}">
                <a16:creationId xmlns:a16="http://schemas.microsoft.com/office/drawing/2014/main" id="{4F28BE7B-7C3B-476D-B2C3-FED858759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88CB0E8-A2C6-4415-9174-C0DC766F8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73CCA-FF83-4880-A8E5-59B8F4525990}" type="slidenum">
              <a:rPr lang="en-GB" smtClean="0"/>
              <a:t>‹#›</a:t>
            </a:fld>
            <a:endParaRPr lang="en-GB"/>
          </a:p>
        </p:txBody>
      </p:sp>
    </p:spTree>
    <p:extLst>
      <p:ext uri="{BB962C8B-B14F-4D97-AF65-F5344CB8AC3E}">
        <p14:creationId xmlns:p14="http://schemas.microsoft.com/office/powerpoint/2010/main" val="1055265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my.napier.ac.uk/your-studies/improve-your-academic-and-study-skills/study-shee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4118CEB-29C2-4A7F-90E9-3CE0ECE0C673}"/>
              </a:ext>
            </a:extLst>
          </p:cNvPr>
          <p:cNvPicPr>
            <a:picLocks noChangeAspect="1"/>
          </p:cNvPicPr>
          <p:nvPr/>
        </p:nvPicPr>
        <p:blipFill rotWithShape="1">
          <a:blip r:embed="rId2">
            <a:alphaModFix amt="50000"/>
          </a:blip>
          <a:srcRect t="9274"/>
          <a:stretch/>
        </p:blipFill>
        <p:spPr>
          <a:xfrm>
            <a:off x="20" y="1"/>
            <a:ext cx="12191980" cy="6857999"/>
          </a:xfrm>
          <a:prstGeom prst="rect">
            <a:avLst/>
          </a:prstGeom>
        </p:spPr>
      </p:pic>
      <p:sp>
        <p:nvSpPr>
          <p:cNvPr id="2" name="Title 1">
            <a:extLst>
              <a:ext uri="{FF2B5EF4-FFF2-40B4-BE49-F238E27FC236}">
                <a16:creationId xmlns:a16="http://schemas.microsoft.com/office/drawing/2014/main" id="{A2BADA32-05F7-4A6E-8695-AAF694024177}"/>
              </a:ext>
            </a:extLst>
          </p:cNvPr>
          <p:cNvSpPr>
            <a:spLocks noGrp="1"/>
          </p:cNvSpPr>
          <p:nvPr>
            <p:ph type="ctrTitle"/>
          </p:nvPr>
        </p:nvSpPr>
        <p:spPr>
          <a:xfrm>
            <a:off x="1524000" y="1122362"/>
            <a:ext cx="9144000" cy="2900518"/>
          </a:xfrm>
        </p:spPr>
        <p:txBody>
          <a:bodyPr>
            <a:normAutofit/>
          </a:bodyPr>
          <a:lstStyle/>
          <a:p>
            <a:r>
              <a:rPr lang="en-GB" dirty="0">
                <a:solidFill>
                  <a:srgbClr val="FFFFFF"/>
                </a:solidFill>
              </a:rPr>
              <a:t>Presenting Findings</a:t>
            </a:r>
          </a:p>
        </p:txBody>
      </p:sp>
      <p:sp>
        <p:nvSpPr>
          <p:cNvPr id="3" name="Subtitle 2">
            <a:extLst>
              <a:ext uri="{FF2B5EF4-FFF2-40B4-BE49-F238E27FC236}">
                <a16:creationId xmlns:a16="http://schemas.microsoft.com/office/drawing/2014/main" id="{E5D2B363-0421-464F-8B23-D93A9683218B}"/>
              </a:ext>
            </a:extLst>
          </p:cNvPr>
          <p:cNvSpPr>
            <a:spLocks noGrp="1"/>
          </p:cNvSpPr>
          <p:nvPr>
            <p:ph type="subTitle" idx="1"/>
          </p:nvPr>
        </p:nvSpPr>
        <p:spPr>
          <a:xfrm>
            <a:off x="1524000" y="4159404"/>
            <a:ext cx="9144000" cy="1098395"/>
          </a:xfrm>
        </p:spPr>
        <p:txBody>
          <a:bodyPr>
            <a:normAutofit/>
          </a:bodyPr>
          <a:lstStyle/>
          <a:p>
            <a:r>
              <a:rPr lang="en-GB" dirty="0">
                <a:solidFill>
                  <a:srgbClr val="FFFFFF"/>
                </a:solidFill>
              </a:rPr>
              <a:t>CSI08103</a:t>
            </a:r>
          </a:p>
          <a:p>
            <a:r>
              <a:rPr lang="en-GB" dirty="0">
                <a:solidFill>
                  <a:srgbClr val="FFFFFF"/>
                </a:solidFill>
              </a:rPr>
              <a:t>Information Interactions</a:t>
            </a:r>
          </a:p>
        </p:txBody>
      </p:sp>
    </p:spTree>
    <p:extLst>
      <p:ext uri="{BB962C8B-B14F-4D97-AF65-F5344CB8AC3E}">
        <p14:creationId xmlns:p14="http://schemas.microsoft.com/office/powerpoint/2010/main" val="11962078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Synthesis</a:t>
            </a:r>
            <a:endParaRPr lang="en-GB" dirty="0"/>
          </a:p>
        </p:txBody>
      </p:sp>
      <p:sp>
        <p:nvSpPr>
          <p:cNvPr id="3" name="Content Placeholder 2"/>
          <p:cNvSpPr>
            <a:spLocks noGrp="1"/>
          </p:cNvSpPr>
          <p:nvPr>
            <p:ph sz="half" idx="1"/>
          </p:nvPr>
        </p:nvSpPr>
        <p:spPr/>
        <p:txBody>
          <a:bodyPr>
            <a:normAutofit/>
          </a:bodyPr>
          <a:lstStyle/>
          <a:p>
            <a:r>
              <a:rPr lang="en-GB" dirty="0" smtClean="0"/>
              <a:t>Make sure the findings are linked back to the selected metrics.</a:t>
            </a:r>
          </a:p>
          <a:p>
            <a:endParaRPr lang="en-GB" dirty="0" smtClean="0"/>
          </a:p>
          <a:p>
            <a:r>
              <a:rPr lang="en-GB" dirty="0" smtClean="0"/>
              <a:t>Compare the findings to the model selected. </a:t>
            </a:r>
          </a:p>
          <a:p>
            <a:r>
              <a:rPr lang="en-GB" dirty="0" smtClean="0"/>
              <a:t>Did you find that thoughts or actions link to aspects of the model – explain this and use your findings to evidence it. </a:t>
            </a:r>
            <a:endParaRPr lang="en-GB" dirty="0"/>
          </a:p>
          <a:p>
            <a:endParaRPr lang="en-GB" dirty="0"/>
          </a:p>
        </p:txBody>
      </p:sp>
      <p:sp>
        <p:nvSpPr>
          <p:cNvPr id="6" name="Content Placeholder 5"/>
          <p:cNvSpPr>
            <a:spLocks noGrp="1"/>
          </p:cNvSpPr>
          <p:nvPr>
            <p:ph sz="half" idx="2"/>
          </p:nvPr>
        </p:nvSpPr>
        <p:spPr/>
        <p:txBody>
          <a:bodyPr/>
          <a:lstStyle/>
          <a:p>
            <a:r>
              <a:rPr lang="en-GB" dirty="0"/>
              <a:t>Use citations e.g. </a:t>
            </a:r>
          </a:p>
          <a:p>
            <a:pPr marL="457200" lvl="1" indent="0">
              <a:buNone/>
            </a:pPr>
            <a:r>
              <a:rPr lang="en-GB" dirty="0"/>
              <a:t>“As seen in </a:t>
            </a:r>
            <a:r>
              <a:rPr lang="en-GB" b="1" dirty="0"/>
              <a:t>figure 1</a:t>
            </a:r>
            <a:r>
              <a:rPr lang="en-GB" dirty="0"/>
              <a:t>, the findings support the theory that participants emotional response is directly linked to their efforts. This confirms what </a:t>
            </a:r>
            <a:r>
              <a:rPr lang="en-GB" b="1" dirty="0" err="1"/>
              <a:t>Pirolli</a:t>
            </a:r>
            <a:r>
              <a:rPr lang="en-GB" b="1" dirty="0"/>
              <a:t> &amp; Card (1996) </a:t>
            </a:r>
            <a:r>
              <a:rPr lang="en-GB" dirty="0"/>
              <a:t>discuss in their theory of information foraging.” </a:t>
            </a:r>
          </a:p>
          <a:p>
            <a:endParaRPr lang="en-GB" dirty="0"/>
          </a:p>
        </p:txBody>
      </p:sp>
      <p:pic>
        <p:nvPicPr>
          <p:cNvPr id="5" name="Picture 4"/>
          <p:cNvPicPr>
            <a:picLocks noChangeAspect="1"/>
          </p:cNvPicPr>
          <p:nvPr/>
        </p:nvPicPr>
        <p:blipFill>
          <a:blip r:embed="rId2"/>
          <a:stretch>
            <a:fillRect/>
          </a:stretch>
        </p:blipFill>
        <p:spPr>
          <a:xfrm>
            <a:off x="10152610" y="286789"/>
            <a:ext cx="1828800" cy="1828800"/>
          </a:xfrm>
          <a:prstGeom prst="rect">
            <a:avLst/>
          </a:prstGeom>
        </p:spPr>
      </p:pic>
    </p:spTree>
    <p:extLst>
      <p:ext uri="{BB962C8B-B14F-4D97-AF65-F5344CB8AC3E}">
        <p14:creationId xmlns:p14="http://schemas.microsoft.com/office/powerpoint/2010/main" val="1145981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Reflection</a:t>
            </a:r>
            <a:endParaRPr lang="en-GB" dirty="0"/>
          </a:p>
        </p:txBody>
      </p:sp>
      <p:sp>
        <p:nvSpPr>
          <p:cNvPr id="5" name="Content Placeholder 4"/>
          <p:cNvSpPr>
            <a:spLocks noGrp="1"/>
          </p:cNvSpPr>
          <p:nvPr>
            <p:ph idx="1"/>
          </p:nvPr>
        </p:nvSpPr>
        <p:spPr/>
        <p:txBody>
          <a:bodyPr/>
          <a:lstStyle/>
          <a:p>
            <a:r>
              <a:rPr lang="en-US" dirty="0"/>
              <a:t>Reflecting - looking back over what you’ve read, observed, felt and experienced - helps you process and store information for future use. Reflection can help you </a:t>
            </a:r>
            <a:r>
              <a:rPr lang="en-US" dirty="0" err="1"/>
              <a:t>recognise</a:t>
            </a:r>
            <a:r>
              <a:rPr lang="en-US" dirty="0"/>
              <a:t> the links between theories, concepts and events and, therefore, help you to understand their significance and relevance.</a:t>
            </a:r>
          </a:p>
          <a:p>
            <a:endParaRPr lang="en-US" dirty="0"/>
          </a:p>
          <a:p>
            <a:r>
              <a:rPr lang="en-US" dirty="0"/>
              <a:t>Looking back objectively and examining your actions, thoughts and </a:t>
            </a:r>
            <a:r>
              <a:rPr lang="en-US" dirty="0" err="1"/>
              <a:t>behaviours</a:t>
            </a:r>
            <a:r>
              <a:rPr lang="en-US" dirty="0"/>
              <a:t> </a:t>
            </a:r>
            <a:r>
              <a:rPr lang="en-US" dirty="0" smtClean="0"/>
              <a:t>helps </a:t>
            </a:r>
            <a:r>
              <a:rPr lang="en-US" dirty="0"/>
              <a:t>you become a more effective learner: someone who continues to develop and improve.</a:t>
            </a:r>
            <a:endParaRPr lang="en-GB" dirty="0"/>
          </a:p>
        </p:txBody>
      </p:sp>
    </p:spTree>
    <p:extLst>
      <p:ext uri="{BB962C8B-B14F-4D97-AF65-F5344CB8AC3E}">
        <p14:creationId xmlns:p14="http://schemas.microsoft.com/office/powerpoint/2010/main" val="326998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estions To Ask For Success | IT Support Georgetown, T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0" y="0"/>
            <a:ext cx="11786180" cy="687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0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38536" y="750224"/>
            <a:ext cx="9191625" cy="3429000"/>
          </a:xfrm>
          <a:prstGeom prst="rect">
            <a:avLst/>
          </a:prstGeom>
        </p:spPr>
      </p:pic>
      <p:sp>
        <p:nvSpPr>
          <p:cNvPr id="2" name="Title 1"/>
          <p:cNvSpPr>
            <a:spLocks noGrp="1"/>
          </p:cNvSpPr>
          <p:nvPr>
            <p:ph type="title"/>
          </p:nvPr>
        </p:nvSpPr>
        <p:spPr>
          <a:xfrm>
            <a:off x="838200" y="182881"/>
            <a:ext cx="2511829" cy="1507808"/>
          </a:xfrm>
        </p:spPr>
        <p:txBody>
          <a:bodyPr/>
          <a:lstStyle/>
          <a:p>
            <a:r>
              <a:rPr lang="en-GB" dirty="0" smtClean="0"/>
              <a:t>Module Evaluation</a:t>
            </a:r>
            <a:endParaRPr lang="en-GB" dirty="0"/>
          </a:p>
        </p:txBody>
      </p:sp>
      <p:sp>
        <p:nvSpPr>
          <p:cNvPr id="3" name="Content Placeholder 2"/>
          <p:cNvSpPr>
            <a:spLocks noGrp="1"/>
          </p:cNvSpPr>
          <p:nvPr>
            <p:ph idx="1"/>
          </p:nvPr>
        </p:nvSpPr>
        <p:spPr>
          <a:xfrm>
            <a:off x="838200" y="3715789"/>
            <a:ext cx="10515600" cy="2461174"/>
          </a:xfrm>
        </p:spPr>
        <p:txBody>
          <a:bodyPr/>
          <a:lstStyle/>
          <a:p>
            <a:endParaRPr lang="en-GB" dirty="0" smtClean="0"/>
          </a:p>
          <a:p>
            <a:r>
              <a:rPr lang="en-GB" dirty="0" smtClean="0"/>
              <a:t>Found in your email</a:t>
            </a:r>
            <a:endParaRPr lang="en-GB" dirty="0"/>
          </a:p>
          <a:p>
            <a:endParaRPr lang="en-GB" dirty="0" smtClean="0"/>
          </a:p>
          <a:p>
            <a:r>
              <a:rPr lang="en-GB" dirty="0" smtClean="0"/>
              <a:t>Please spend a few minutes providing some feedback</a:t>
            </a:r>
            <a:endParaRPr lang="en-GB" dirty="0"/>
          </a:p>
        </p:txBody>
      </p:sp>
    </p:spTree>
    <p:extLst>
      <p:ext uri="{BB962C8B-B14F-4D97-AF65-F5344CB8AC3E}">
        <p14:creationId xmlns:p14="http://schemas.microsoft.com/office/powerpoint/2010/main" val="3881292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Recommended Reading</a:t>
            </a:r>
            <a:endParaRPr lang="en-GB" dirty="0"/>
          </a:p>
        </p:txBody>
      </p:sp>
      <p:sp>
        <p:nvSpPr>
          <p:cNvPr id="5" name="Content Placeholder 4"/>
          <p:cNvSpPr>
            <a:spLocks noGrp="1"/>
          </p:cNvSpPr>
          <p:nvPr>
            <p:ph idx="1"/>
          </p:nvPr>
        </p:nvSpPr>
        <p:spPr/>
        <p:txBody>
          <a:bodyPr/>
          <a:lstStyle/>
          <a:p>
            <a:r>
              <a:rPr lang="en-GB" dirty="0">
                <a:hlinkClick r:id="rId2"/>
              </a:rPr>
              <a:t>https://</a:t>
            </a:r>
            <a:r>
              <a:rPr lang="en-GB" dirty="0" smtClean="0">
                <a:hlinkClick r:id="rId2"/>
              </a:rPr>
              <a:t>my.napier.ac.uk/your-studies/improve-your-academic-and-study-skills/study-sheets</a:t>
            </a:r>
            <a:r>
              <a:rPr lang="en-GB" dirty="0" smtClean="0"/>
              <a:t> </a:t>
            </a:r>
            <a:endParaRPr lang="en-GB" dirty="0"/>
          </a:p>
        </p:txBody>
      </p:sp>
    </p:spTree>
    <p:extLst>
      <p:ext uri="{BB962C8B-B14F-4D97-AF65-F5344CB8AC3E}">
        <p14:creationId xmlns:p14="http://schemas.microsoft.com/office/powerpoint/2010/main" val="358876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38536" y="750224"/>
            <a:ext cx="9191625" cy="3429000"/>
          </a:xfrm>
          <a:prstGeom prst="rect">
            <a:avLst/>
          </a:prstGeom>
        </p:spPr>
      </p:pic>
      <p:sp>
        <p:nvSpPr>
          <p:cNvPr id="2" name="Title 1"/>
          <p:cNvSpPr>
            <a:spLocks noGrp="1"/>
          </p:cNvSpPr>
          <p:nvPr>
            <p:ph type="title"/>
          </p:nvPr>
        </p:nvSpPr>
        <p:spPr>
          <a:xfrm>
            <a:off x="838200" y="182881"/>
            <a:ext cx="2511829" cy="1507808"/>
          </a:xfrm>
        </p:spPr>
        <p:txBody>
          <a:bodyPr/>
          <a:lstStyle/>
          <a:p>
            <a:r>
              <a:rPr lang="en-GB" dirty="0" smtClean="0"/>
              <a:t>Module Evaluation</a:t>
            </a:r>
            <a:endParaRPr lang="en-GB" dirty="0"/>
          </a:p>
        </p:txBody>
      </p:sp>
      <p:sp>
        <p:nvSpPr>
          <p:cNvPr id="3" name="Content Placeholder 2"/>
          <p:cNvSpPr>
            <a:spLocks noGrp="1"/>
          </p:cNvSpPr>
          <p:nvPr>
            <p:ph idx="1"/>
          </p:nvPr>
        </p:nvSpPr>
        <p:spPr>
          <a:xfrm>
            <a:off x="838200" y="3715789"/>
            <a:ext cx="10515600" cy="2461174"/>
          </a:xfrm>
        </p:spPr>
        <p:txBody>
          <a:bodyPr/>
          <a:lstStyle/>
          <a:p>
            <a:endParaRPr lang="en-GB" dirty="0" smtClean="0"/>
          </a:p>
          <a:p>
            <a:r>
              <a:rPr lang="en-GB" dirty="0" smtClean="0"/>
              <a:t>Found in your email</a:t>
            </a:r>
            <a:endParaRPr lang="en-GB" dirty="0"/>
          </a:p>
          <a:p>
            <a:endParaRPr lang="en-GB" dirty="0" smtClean="0"/>
          </a:p>
          <a:p>
            <a:r>
              <a:rPr lang="en-GB" dirty="0" smtClean="0"/>
              <a:t>Please spend a few minutes providing some feedback on the module</a:t>
            </a:r>
          </a:p>
          <a:p>
            <a:pPr lvl="1"/>
            <a:r>
              <a:rPr lang="en-GB" dirty="0" smtClean="0"/>
              <a:t>What should be included that isn’t, What didn’t work, What should continue</a:t>
            </a:r>
            <a:endParaRPr lang="en-GB" dirty="0"/>
          </a:p>
        </p:txBody>
      </p:sp>
    </p:spTree>
    <p:extLst>
      <p:ext uri="{BB962C8B-B14F-4D97-AF65-F5344CB8AC3E}">
        <p14:creationId xmlns:p14="http://schemas.microsoft.com/office/powerpoint/2010/main" val="3998853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blip>
          <a:stretch>
            <a:fillRect/>
          </a:stretch>
        </p:blipFill>
        <p:spPr>
          <a:xfrm>
            <a:off x="-529" y="-297"/>
            <a:ext cx="12193057" cy="6858594"/>
          </a:xfrm>
          <a:prstGeom prst="rect">
            <a:avLst/>
          </a:prstGeom>
        </p:spPr>
      </p:pic>
      <p:sp>
        <p:nvSpPr>
          <p:cNvPr id="2" name="Title 1">
            <a:extLst>
              <a:ext uri="{FF2B5EF4-FFF2-40B4-BE49-F238E27FC236}">
                <a16:creationId xmlns:a16="http://schemas.microsoft.com/office/drawing/2014/main" id="{C4DC9E8A-30DE-42D0-9834-ED86DD84E5C8}"/>
              </a:ext>
            </a:extLst>
          </p:cNvPr>
          <p:cNvSpPr>
            <a:spLocks noGrp="1"/>
          </p:cNvSpPr>
          <p:nvPr>
            <p:ph type="title"/>
          </p:nvPr>
        </p:nvSpPr>
        <p:spPr/>
        <p:txBody>
          <a:bodyPr/>
          <a:lstStyle/>
          <a:p>
            <a:r>
              <a:rPr lang="en-GB" dirty="0"/>
              <a:t>Content</a:t>
            </a:r>
          </a:p>
        </p:txBody>
      </p:sp>
      <p:sp>
        <p:nvSpPr>
          <p:cNvPr id="3" name="Content Placeholder 2">
            <a:extLst>
              <a:ext uri="{FF2B5EF4-FFF2-40B4-BE49-F238E27FC236}">
                <a16:creationId xmlns:a16="http://schemas.microsoft.com/office/drawing/2014/main" id="{00FA9649-B3FB-484B-9D87-D4160B1B1114}"/>
              </a:ext>
            </a:extLst>
          </p:cNvPr>
          <p:cNvSpPr>
            <a:spLocks noGrp="1"/>
          </p:cNvSpPr>
          <p:nvPr>
            <p:ph idx="1"/>
          </p:nvPr>
        </p:nvSpPr>
        <p:spPr/>
        <p:txBody>
          <a:bodyPr/>
          <a:lstStyle/>
          <a:p>
            <a:r>
              <a:rPr lang="en-GB" dirty="0" smtClean="0"/>
              <a:t>Coursework Breakdown</a:t>
            </a:r>
          </a:p>
          <a:p>
            <a:r>
              <a:rPr lang="en-GB" dirty="0" smtClean="0"/>
              <a:t>Structure</a:t>
            </a:r>
          </a:p>
          <a:p>
            <a:r>
              <a:rPr lang="en-GB" dirty="0" smtClean="0"/>
              <a:t>Presenting Findings</a:t>
            </a:r>
          </a:p>
          <a:p>
            <a:r>
              <a:rPr lang="en-GB" dirty="0" smtClean="0"/>
              <a:t>Reflection</a:t>
            </a:r>
          </a:p>
          <a:p>
            <a:pPr marL="0" indent="0">
              <a:buNone/>
            </a:pPr>
            <a:endParaRPr lang="en-GB" dirty="0" smtClean="0"/>
          </a:p>
          <a:p>
            <a:endParaRPr lang="en-GB" dirty="0"/>
          </a:p>
        </p:txBody>
      </p:sp>
    </p:spTree>
    <p:extLst>
      <p:ext uri="{BB962C8B-B14F-4D97-AF65-F5344CB8AC3E}">
        <p14:creationId xmlns:p14="http://schemas.microsoft.com/office/powerpoint/2010/main" val="281875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9725-339D-4775-B347-1FE01E845D2D}"/>
              </a:ext>
            </a:extLst>
          </p:cNvPr>
          <p:cNvSpPr>
            <a:spLocks noGrp="1"/>
          </p:cNvSpPr>
          <p:nvPr>
            <p:ph type="title"/>
          </p:nvPr>
        </p:nvSpPr>
        <p:spPr/>
        <p:txBody>
          <a:bodyPr/>
          <a:lstStyle/>
          <a:p>
            <a:r>
              <a:rPr lang="en-GB" dirty="0"/>
              <a:t>CW2 Breakdown Part A</a:t>
            </a:r>
          </a:p>
        </p:txBody>
      </p:sp>
      <p:sp>
        <p:nvSpPr>
          <p:cNvPr id="3" name="Content Placeholder 2">
            <a:extLst>
              <a:ext uri="{FF2B5EF4-FFF2-40B4-BE49-F238E27FC236}">
                <a16:creationId xmlns:a16="http://schemas.microsoft.com/office/drawing/2014/main" id="{509CFA71-E046-41F2-9E46-E28674FED368}"/>
              </a:ext>
            </a:extLst>
          </p:cNvPr>
          <p:cNvSpPr>
            <a:spLocks noGrp="1"/>
          </p:cNvSpPr>
          <p:nvPr>
            <p:ph idx="1"/>
          </p:nvPr>
        </p:nvSpPr>
        <p:spPr/>
        <p:txBody>
          <a:bodyPr/>
          <a:lstStyle/>
          <a:p>
            <a:r>
              <a:rPr lang="en-GB" dirty="0"/>
              <a:t>What you </a:t>
            </a:r>
            <a:r>
              <a:rPr lang="en-GB" b="1" dirty="0"/>
              <a:t>planned</a:t>
            </a:r>
          </a:p>
          <a:p>
            <a:r>
              <a:rPr lang="en-GB" dirty="0"/>
              <a:t>What you </a:t>
            </a:r>
            <a:r>
              <a:rPr lang="en-GB" b="1" dirty="0"/>
              <a:t>did - why</a:t>
            </a:r>
          </a:p>
          <a:p>
            <a:r>
              <a:rPr lang="en-GB" dirty="0"/>
              <a:t>What </a:t>
            </a:r>
            <a:r>
              <a:rPr lang="en-GB" dirty="0" smtClean="0"/>
              <a:t>did you </a:t>
            </a:r>
            <a:r>
              <a:rPr lang="en-GB" b="1" dirty="0" smtClean="0"/>
              <a:t>find</a:t>
            </a:r>
            <a:endParaRPr lang="en-GB" b="1" dirty="0"/>
          </a:p>
          <a:p>
            <a:r>
              <a:rPr lang="en-GB" dirty="0"/>
              <a:t>What does this </a:t>
            </a:r>
            <a:r>
              <a:rPr lang="en-GB" b="1" dirty="0"/>
              <a:t>mean</a:t>
            </a:r>
          </a:p>
          <a:p>
            <a:pPr lvl="1"/>
            <a:r>
              <a:rPr lang="en-GB" dirty="0"/>
              <a:t>Link to Metrics – what you set out to measure</a:t>
            </a:r>
          </a:p>
          <a:p>
            <a:pPr lvl="1"/>
            <a:r>
              <a:rPr lang="en-GB" dirty="0"/>
              <a:t>Link to Model – Does the model support what you found OR does what you found relate to the chosen model</a:t>
            </a:r>
          </a:p>
          <a:p>
            <a:endParaRPr lang="en-GB" dirty="0"/>
          </a:p>
        </p:txBody>
      </p:sp>
    </p:spTree>
    <p:extLst>
      <p:ext uri="{BB962C8B-B14F-4D97-AF65-F5344CB8AC3E}">
        <p14:creationId xmlns:p14="http://schemas.microsoft.com/office/powerpoint/2010/main" val="1190541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9725-339D-4775-B347-1FE01E845D2D}"/>
              </a:ext>
            </a:extLst>
          </p:cNvPr>
          <p:cNvSpPr>
            <a:spLocks noGrp="1"/>
          </p:cNvSpPr>
          <p:nvPr>
            <p:ph type="title"/>
          </p:nvPr>
        </p:nvSpPr>
        <p:spPr/>
        <p:txBody>
          <a:bodyPr/>
          <a:lstStyle/>
          <a:p>
            <a:r>
              <a:rPr lang="en-GB" dirty="0"/>
              <a:t>CW2 Breakdown Part B</a:t>
            </a:r>
          </a:p>
        </p:txBody>
      </p:sp>
      <p:sp>
        <p:nvSpPr>
          <p:cNvPr id="3" name="Content Placeholder 2">
            <a:extLst>
              <a:ext uri="{FF2B5EF4-FFF2-40B4-BE49-F238E27FC236}">
                <a16:creationId xmlns:a16="http://schemas.microsoft.com/office/drawing/2014/main" id="{509CFA71-E046-41F2-9E46-E28674FED368}"/>
              </a:ext>
            </a:extLst>
          </p:cNvPr>
          <p:cNvSpPr>
            <a:spLocks noGrp="1"/>
          </p:cNvSpPr>
          <p:nvPr>
            <p:ph idx="1"/>
          </p:nvPr>
        </p:nvSpPr>
        <p:spPr/>
        <p:txBody>
          <a:bodyPr/>
          <a:lstStyle/>
          <a:p>
            <a:r>
              <a:rPr lang="en-GB" dirty="0"/>
              <a:t>Using your experiences through the diaries and what you’ve learned about Information Literacy</a:t>
            </a:r>
          </a:p>
          <a:p>
            <a:r>
              <a:rPr lang="en-GB" dirty="0"/>
              <a:t>Using your </a:t>
            </a:r>
            <a:r>
              <a:rPr lang="en-GB" dirty="0" smtClean="0"/>
              <a:t>experiences from the diaries AND </a:t>
            </a:r>
            <a:r>
              <a:rPr lang="en-GB" dirty="0"/>
              <a:t>of </a:t>
            </a:r>
            <a:r>
              <a:rPr lang="en-GB" dirty="0" smtClean="0"/>
              <a:t>collecting/analysing data</a:t>
            </a:r>
            <a:endParaRPr lang="en-GB" dirty="0"/>
          </a:p>
          <a:p>
            <a:pPr lvl="1"/>
            <a:r>
              <a:rPr lang="en-GB" dirty="0" smtClean="0"/>
              <a:t>Reflect on your experiences in terms of your own</a:t>
            </a:r>
          </a:p>
          <a:p>
            <a:pPr lvl="2"/>
            <a:r>
              <a:rPr lang="en-GB" dirty="0" smtClean="0"/>
              <a:t>Information Literacy</a:t>
            </a:r>
          </a:p>
          <a:p>
            <a:pPr lvl="2"/>
            <a:r>
              <a:rPr lang="en-GB" dirty="0" smtClean="0"/>
              <a:t>Data Literacy</a:t>
            </a:r>
          </a:p>
          <a:p>
            <a:pPr lvl="1"/>
            <a:r>
              <a:rPr lang="en-US" dirty="0" smtClean="0"/>
              <a:t>Thinking </a:t>
            </a:r>
            <a:r>
              <a:rPr lang="en-US" dirty="0"/>
              <a:t>about how </a:t>
            </a:r>
            <a:r>
              <a:rPr lang="en-US" dirty="0" smtClean="0"/>
              <a:t>your </a:t>
            </a:r>
            <a:r>
              <a:rPr lang="en-US" dirty="0"/>
              <a:t>work meets established </a:t>
            </a:r>
            <a:r>
              <a:rPr lang="en-US" dirty="0" smtClean="0"/>
              <a:t>criteria; </a:t>
            </a:r>
            <a:r>
              <a:rPr lang="en-US" dirty="0" err="1" smtClean="0"/>
              <a:t>analyse</a:t>
            </a:r>
            <a:r>
              <a:rPr lang="en-US" dirty="0" smtClean="0"/>
              <a:t> </a:t>
            </a:r>
            <a:r>
              <a:rPr lang="en-US" dirty="0"/>
              <a:t>the effectiveness of </a:t>
            </a:r>
            <a:r>
              <a:rPr lang="en-US" dirty="0" smtClean="0"/>
              <a:t>your </a:t>
            </a:r>
            <a:r>
              <a:rPr lang="en-US" dirty="0"/>
              <a:t>efforts, and plan for </a:t>
            </a:r>
            <a:r>
              <a:rPr lang="en-US" dirty="0" smtClean="0"/>
              <a:t>improvement – feeding forward</a:t>
            </a:r>
            <a:endParaRPr lang="en-GB" dirty="0"/>
          </a:p>
        </p:txBody>
      </p:sp>
    </p:spTree>
    <p:extLst>
      <p:ext uri="{BB962C8B-B14F-4D97-AF65-F5344CB8AC3E}">
        <p14:creationId xmlns:p14="http://schemas.microsoft.com/office/powerpoint/2010/main" val="417641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7C9C-84AA-4FB0-BC89-533257BECF4D}"/>
              </a:ext>
            </a:extLst>
          </p:cNvPr>
          <p:cNvSpPr>
            <a:spLocks noGrp="1"/>
          </p:cNvSpPr>
          <p:nvPr>
            <p:ph type="title"/>
          </p:nvPr>
        </p:nvSpPr>
        <p:spPr/>
        <p:txBody>
          <a:bodyPr/>
          <a:lstStyle/>
          <a:p>
            <a:r>
              <a:rPr lang="en-GB" dirty="0" smtClean="0"/>
              <a:t>Structure</a:t>
            </a:r>
            <a:endParaRPr lang="en-GB" dirty="0"/>
          </a:p>
        </p:txBody>
      </p:sp>
      <p:sp>
        <p:nvSpPr>
          <p:cNvPr id="3" name="Content Placeholder 2">
            <a:extLst>
              <a:ext uri="{FF2B5EF4-FFF2-40B4-BE49-F238E27FC236}">
                <a16:creationId xmlns:a16="http://schemas.microsoft.com/office/drawing/2014/main" id="{23772B87-39ED-4133-8D37-F2491E4A4676}"/>
              </a:ext>
            </a:extLst>
          </p:cNvPr>
          <p:cNvSpPr>
            <a:spLocks noGrp="1"/>
          </p:cNvSpPr>
          <p:nvPr>
            <p:ph idx="1"/>
          </p:nvPr>
        </p:nvSpPr>
        <p:spPr/>
        <p:txBody>
          <a:bodyPr>
            <a:normAutofit fontScale="47500" lnSpcReduction="20000"/>
          </a:bodyPr>
          <a:lstStyle/>
          <a:p>
            <a:pPr lvl="0"/>
            <a:r>
              <a:rPr lang="en-GB" sz="3300" b="1" dirty="0"/>
              <a:t>Title page</a:t>
            </a:r>
            <a:r>
              <a:rPr lang="en-GB" sz="3300" dirty="0"/>
              <a:t> (including the module number and name, report title, your matriculation number, report word count)</a:t>
            </a:r>
            <a:endParaRPr lang="en-GB" sz="4400" dirty="0"/>
          </a:p>
          <a:p>
            <a:pPr lvl="0"/>
            <a:r>
              <a:rPr lang="en-GB" sz="3300" b="1" dirty="0"/>
              <a:t>Contents page</a:t>
            </a:r>
            <a:r>
              <a:rPr lang="en-GB" sz="3300" dirty="0"/>
              <a:t> (professionally formatted using the automatic ‘Table of Contents’ feature in the ‘References’ tab of Microsoft Word)</a:t>
            </a:r>
            <a:endParaRPr lang="en-GB" sz="4400" dirty="0"/>
          </a:p>
          <a:p>
            <a:pPr lvl="0"/>
            <a:r>
              <a:rPr lang="en-GB" sz="3300" b="1" dirty="0"/>
              <a:t>Introduction - (200-300 words)</a:t>
            </a:r>
            <a:r>
              <a:rPr lang="en-GB" sz="3300" dirty="0"/>
              <a:t> giving outline of the report structure. </a:t>
            </a:r>
            <a:endParaRPr lang="en-GB" sz="4400" dirty="0"/>
          </a:p>
          <a:p>
            <a:pPr lvl="0"/>
            <a:r>
              <a:rPr lang="en-GB" sz="3300" b="1" dirty="0"/>
              <a:t>Part 1 (1000-1250 words) </a:t>
            </a:r>
            <a:endParaRPr lang="en-GB" sz="4400" dirty="0"/>
          </a:p>
          <a:p>
            <a:pPr lvl="1"/>
            <a:r>
              <a:rPr lang="en-GB" sz="2900" dirty="0"/>
              <a:t>Brief outline of evaluation technique(s) </a:t>
            </a:r>
            <a:endParaRPr lang="en-GB" sz="3300" dirty="0"/>
          </a:p>
          <a:p>
            <a:pPr lvl="1"/>
            <a:r>
              <a:rPr lang="en-GB" sz="2900" dirty="0"/>
              <a:t>Presentation of findings </a:t>
            </a:r>
            <a:endParaRPr lang="en-GB" sz="3300" dirty="0"/>
          </a:p>
          <a:p>
            <a:pPr lvl="1"/>
            <a:r>
              <a:rPr lang="en-GB" sz="2900" dirty="0"/>
              <a:t>Discussion </a:t>
            </a:r>
            <a:endParaRPr lang="en-GB" sz="3300" dirty="0"/>
          </a:p>
          <a:p>
            <a:pPr lvl="0"/>
            <a:r>
              <a:rPr lang="en-GB" sz="3300" b="1" dirty="0"/>
              <a:t>Part 2 (750-1000 words) </a:t>
            </a:r>
            <a:endParaRPr lang="en-GB" sz="4400" dirty="0"/>
          </a:p>
          <a:p>
            <a:pPr lvl="1"/>
            <a:r>
              <a:rPr lang="en-GB" sz="2900" dirty="0"/>
              <a:t>Critique and reflection of Diary entries and Data Analysis activities </a:t>
            </a:r>
            <a:endParaRPr lang="en-GB" sz="3300" dirty="0"/>
          </a:p>
          <a:p>
            <a:pPr lvl="0"/>
            <a:r>
              <a:rPr lang="en-GB" sz="3300" b="1" dirty="0"/>
              <a:t>Summary – (200/300 words)</a:t>
            </a:r>
            <a:r>
              <a:rPr lang="en-GB" sz="3300" dirty="0"/>
              <a:t> - a summary of the main points from your report and an overall conclusion with reference to the original report objectives.</a:t>
            </a:r>
            <a:endParaRPr lang="en-GB" sz="4400" dirty="0"/>
          </a:p>
          <a:p>
            <a:pPr lvl="0"/>
            <a:r>
              <a:rPr lang="en-GB" sz="3300" b="1" dirty="0"/>
              <a:t>References</a:t>
            </a:r>
            <a:r>
              <a:rPr lang="en-GB" sz="3300" dirty="0"/>
              <a:t> - a list of the published sources cited in your report accurately and consistently presented in APA or Harvard format. This should include a range of published sources (including the Module texts from the reading list and articles obtained in your own research). Your references must be cited in the main body of the report (at appropriate points) to support your critical discussion. </a:t>
            </a:r>
            <a:endParaRPr lang="en-GB" sz="4400" dirty="0"/>
          </a:p>
          <a:p>
            <a:pPr lvl="0"/>
            <a:r>
              <a:rPr lang="en-GB" sz="3300" b="1" dirty="0"/>
              <a:t>Appendices</a:t>
            </a:r>
            <a:r>
              <a:rPr lang="en-GB" sz="3300" dirty="0"/>
              <a:t> – presenting screenshots, raw data, data analysis workings</a:t>
            </a:r>
            <a:endParaRPr lang="en-GB" sz="4400" dirty="0"/>
          </a:p>
          <a:p>
            <a:pPr marL="0" indent="0">
              <a:buNone/>
            </a:pPr>
            <a:endParaRPr lang="en-GB" dirty="0"/>
          </a:p>
        </p:txBody>
      </p:sp>
    </p:spTree>
    <p:extLst>
      <p:ext uri="{BB962C8B-B14F-4D97-AF65-F5344CB8AC3E}">
        <p14:creationId xmlns:p14="http://schemas.microsoft.com/office/powerpoint/2010/main" val="276459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Presenting Findings</a:t>
            </a:r>
            <a:endParaRPr lang="en-GB" dirty="0"/>
          </a:p>
        </p:txBody>
      </p:sp>
      <p:graphicFrame>
        <p:nvGraphicFramePr>
          <p:cNvPr id="4" name="Content Placeholder 5">
            <a:extLst>
              <a:ext uri="{FF2B5EF4-FFF2-40B4-BE49-F238E27FC236}">
                <a16:creationId xmlns:a16="http://schemas.microsoft.com/office/drawing/2014/main" id="{5F55ABF2-3E1B-434E-84CA-3E5BB3BA351D}"/>
              </a:ext>
            </a:extLst>
          </p:cNvPr>
          <p:cNvGraphicFramePr>
            <a:graphicFrameLocks noGrp="1"/>
          </p:cNvGraphicFramePr>
          <p:nvPr>
            <p:ph idx="1"/>
            <p:extLst>
              <p:ext uri="{D42A27DB-BD31-4B8C-83A1-F6EECF244321}">
                <p14:modId xmlns:p14="http://schemas.microsoft.com/office/powerpoint/2010/main" val="1474659783"/>
              </p:ext>
            </p:extLst>
          </p:nvPr>
        </p:nvGraphicFramePr>
        <p:xfrm>
          <a:off x="838200" y="1853209"/>
          <a:ext cx="5629102" cy="3377027"/>
        </p:xfrm>
        <a:graphic>
          <a:graphicData uri="http://schemas.openxmlformats.org/drawingml/2006/table">
            <a:tbl>
              <a:tblPr firstRow="1" bandRow="1">
                <a:tableStyleId>{5C22544A-7EE6-4342-B048-85BDC9FD1C3A}</a:tableStyleId>
              </a:tblPr>
              <a:tblGrid>
                <a:gridCol w="782920">
                  <a:extLst>
                    <a:ext uri="{9D8B030D-6E8A-4147-A177-3AD203B41FA5}">
                      <a16:colId xmlns:a16="http://schemas.microsoft.com/office/drawing/2014/main" val="1432797769"/>
                    </a:ext>
                  </a:extLst>
                </a:gridCol>
                <a:gridCol w="1443608">
                  <a:extLst>
                    <a:ext uri="{9D8B030D-6E8A-4147-A177-3AD203B41FA5}">
                      <a16:colId xmlns:a16="http://schemas.microsoft.com/office/drawing/2014/main" val="136979738"/>
                    </a:ext>
                  </a:extLst>
                </a:gridCol>
                <a:gridCol w="1001305">
                  <a:extLst>
                    <a:ext uri="{9D8B030D-6E8A-4147-A177-3AD203B41FA5}">
                      <a16:colId xmlns:a16="http://schemas.microsoft.com/office/drawing/2014/main" val="1687865163"/>
                    </a:ext>
                  </a:extLst>
                </a:gridCol>
                <a:gridCol w="1285318">
                  <a:extLst>
                    <a:ext uri="{9D8B030D-6E8A-4147-A177-3AD203B41FA5}">
                      <a16:colId xmlns:a16="http://schemas.microsoft.com/office/drawing/2014/main" val="114582879"/>
                    </a:ext>
                  </a:extLst>
                </a:gridCol>
                <a:gridCol w="1115951">
                  <a:extLst>
                    <a:ext uri="{9D8B030D-6E8A-4147-A177-3AD203B41FA5}">
                      <a16:colId xmlns:a16="http://schemas.microsoft.com/office/drawing/2014/main" val="2112737555"/>
                    </a:ext>
                  </a:extLst>
                </a:gridCol>
              </a:tblGrid>
              <a:tr h="683603">
                <a:tc>
                  <a:txBody>
                    <a:bodyPr/>
                    <a:lstStyle/>
                    <a:p>
                      <a:pPr algn="ctr"/>
                      <a:r>
                        <a:rPr lang="en-GB" sz="1800" dirty="0"/>
                        <a:t>ID</a:t>
                      </a:r>
                    </a:p>
                  </a:txBody>
                  <a:tcPr marL="113623" marR="113623" marT="56812" marB="56812"/>
                </a:tc>
                <a:tc>
                  <a:txBody>
                    <a:bodyPr/>
                    <a:lstStyle/>
                    <a:p>
                      <a:pPr algn="ctr"/>
                      <a:r>
                        <a:rPr lang="en-GB" sz="1800" dirty="0"/>
                        <a:t>Date</a:t>
                      </a:r>
                    </a:p>
                  </a:txBody>
                  <a:tcPr marL="113623" marR="113623" marT="56812" marB="56812"/>
                </a:tc>
                <a:tc>
                  <a:txBody>
                    <a:bodyPr/>
                    <a:lstStyle/>
                    <a:p>
                      <a:pPr algn="ctr"/>
                      <a:r>
                        <a:rPr lang="en-GB" sz="1800" dirty="0"/>
                        <a:t>Times Clicked</a:t>
                      </a:r>
                    </a:p>
                  </a:txBody>
                  <a:tcPr marL="113623" marR="113623" marT="56812" marB="56812"/>
                </a:tc>
                <a:tc>
                  <a:txBody>
                    <a:bodyPr/>
                    <a:lstStyle/>
                    <a:p>
                      <a:pPr algn="ctr"/>
                      <a:r>
                        <a:rPr lang="en-GB" sz="1800" dirty="0"/>
                        <a:t>Experience</a:t>
                      </a:r>
                    </a:p>
                  </a:txBody>
                  <a:tcPr marL="113623" marR="113623" marT="56812" marB="56812"/>
                </a:tc>
                <a:tc>
                  <a:txBody>
                    <a:bodyPr/>
                    <a:lstStyle/>
                    <a:p>
                      <a:pPr algn="ctr"/>
                      <a:r>
                        <a:rPr lang="en-GB" sz="1800" dirty="0"/>
                        <a:t>Thoughts</a:t>
                      </a:r>
                    </a:p>
                  </a:txBody>
                  <a:tcPr marL="113623" marR="113623" marT="56812" marB="56812"/>
                </a:tc>
                <a:extLst>
                  <a:ext uri="{0D108BD9-81ED-4DB2-BD59-A6C34878D82A}">
                    <a16:rowId xmlns:a16="http://schemas.microsoft.com/office/drawing/2014/main" val="916911186"/>
                  </a:ext>
                </a:extLst>
              </a:tr>
              <a:tr h="406466">
                <a:tc>
                  <a:txBody>
                    <a:bodyPr/>
                    <a:lstStyle/>
                    <a:p>
                      <a:pPr algn="ctr"/>
                      <a:r>
                        <a:rPr lang="en-GB" sz="2200"/>
                        <a:t>1</a:t>
                      </a:r>
                    </a:p>
                  </a:txBody>
                  <a:tcPr marL="113623" marR="113623" marT="56812" marB="56812"/>
                </a:tc>
                <a:tc>
                  <a:txBody>
                    <a:bodyPr/>
                    <a:lstStyle/>
                    <a:p>
                      <a:pPr algn="ctr"/>
                      <a:r>
                        <a:rPr lang="en-GB" sz="2200" dirty="0" smtClean="0"/>
                        <a:t>11/02/22</a:t>
                      </a:r>
                      <a:endParaRPr lang="en-GB" sz="2200" dirty="0"/>
                    </a:p>
                  </a:txBody>
                  <a:tcPr marL="113623" marR="113623" marT="56812" marB="56812"/>
                </a:tc>
                <a:tc>
                  <a:txBody>
                    <a:bodyPr/>
                    <a:lstStyle/>
                    <a:p>
                      <a:pPr algn="ctr" rtl="0" fontAlgn="ctr"/>
                      <a:r>
                        <a:rPr lang="en-GB" sz="22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rtl="0" fontAlgn="ctr"/>
                      <a:r>
                        <a:rPr lang="en-GB" sz="2200" b="0" i="0" u="none" strike="noStrike">
                          <a:solidFill>
                            <a:srgbClr val="000000"/>
                          </a:solidFill>
                          <a:effectLst/>
                          <a:latin typeface="Calibri" panose="020F0502020204030204" pitchFamily="34" charset="0"/>
                        </a:rPr>
                        <a:t>1</a:t>
                      </a:r>
                    </a:p>
                  </a:txBody>
                  <a:tcPr marL="9525" marR="9525" marT="9525" marB="0" anchor="ctr"/>
                </a:tc>
                <a:tc>
                  <a:txBody>
                    <a:bodyPr/>
                    <a:lstStyle/>
                    <a:p>
                      <a:pPr algn="ctr"/>
                      <a:r>
                        <a:rPr lang="en-GB" sz="2200" dirty="0"/>
                        <a:t>Good</a:t>
                      </a:r>
                    </a:p>
                  </a:txBody>
                  <a:tcPr marL="113623" marR="113623" marT="56812" marB="56812"/>
                </a:tc>
                <a:extLst>
                  <a:ext uri="{0D108BD9-81ED-4DB2-BD59-A6C34878D82A}">
                    <a16:rowId xmlns:a16="http://schemas.microsoft.com/office/drawing/2014/main" val="1745328448"/>
                  </a:ext>
                </a:extLst>
              </a:tr>
              <a:tr h="406466">
                <a:tc>
                  <a:txBody>
                    <a:bodyPr/>
                    <a:lstStyle/>
                    <a:p>
                      <a:pPr algn="ctr"/>
                      <a:r>
                        <a:rPr lang="en-GB" sz="2200"/>
                        <a:t>2</a:t>
                      </a:r>
                    </a:p>
                  </a:txBody>
                  <a:tcPr marL="113623" marR="113623" marT="56812" marB="56812"/>
                </a:tc>
                <a:tc>
                  <a:txBody>
                    <a:bodyPr/>
                    <a:lstStyle/>
                    <a:p>
                      <a:pPr algn="ctr"/>
                      <a:r>
                        <a:rPr lang="en-GB" sz="2200" dirty="0"/>
                        <a:t>11/02/22</a:t>
                      </a:r>
                    </a:p>
                  </a:txBody>
                  <a:tcPr marL="113623" marR="113623" marT="56812" marB="56812"/>
                </a:tc>
                <a:tc>
                  <a:txBody>
                    <a:bodyPr/>
                    <a:lstStyle/>
                    <a:p>
                      <a:pPr algn="ctr" rtl="0" fontAlgn="ctr"/>
                      <a:r>
                        <a:rPr lang="en-GB" sz="22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rtl="0" fontAlgn="ctr"/>
                      <a:r>
                        <a:rPr lang="en-GB" sz="22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a:r>
                        <a:rPr lang="en-GB" sz="2200"/>
                        <a:t>Great</a:t>
                      </a:r>
                    </a:p>
                  </a:txBody>
                  <a:tcPr marL="113623" marR="113623" marT="56812" marB="56812"/>
                </a:tc>
                <a:extLst>
                  <a:ext uri="{0D108BD9-81ED-4DB2-BD59-A6C34878D82A}">
                    <a16:rowId xmlns:a16="http://schemas.microsoft.com/office/drawing/2014/main" val="1311413587"/>
                  </a:ext>
                </a:extLst>
              </a:tr>
              <a:tr h="406466">
                <a:tc>
                  <a:txBody>
                    <a:bodyPr/>
                    <a:lstStyle/>
                    <a:p>
                      <a:pPr algn="ctr"/>
                      <a:r>
                        <a:rPr lang="en-GB" sz="2200"/>
                        <a:t>3</a:t>
                      </a:r>
                    </a:p>
                  </a:txBody>
                  <a:tcPr marL="113623" marR="113623" marT="56812" marB="56812"/>
                </a:tc>
                <a:tc>
                  <a:txBody>
                    <a:bodyPr/>
                    <a:lstStyle/>
                    <a:p>
                      <a:pPr algn="ctr"/>
                      <a:r>
                        <a:rPr lang="en-GB" sz="2200" dirty="0" smtClean="0"/>
                        <a:t>11/02/22</a:t>
                      </a:r>
                      <a:endParaRPr lang="en-GB" sz="2200" dirty="0"/>
                    </a:p>
                  </a:txBody>
                  <a:tcPr marL="113623" marR="113623" marT="56812" marB="56812"/>
                </a:tc>
                <a:tc>
                  <a:txBody>
                    <a:bodyPr/>
                    <a:lstStyle/>
                    <a:p>
                      <a:pPr algn="ctr" rtl="0" fontAlgn="ctr"/>
                      <a:r>
                        <a:rPr lang="en-GB" sz="2200" b="0" i="0" u="none" strike="noStrike" dirty="0">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GB" sz="22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a:r>
                        <a:rPr lang="en-GB" sz="2200" dirty="0" smtClean="0"/>
                        <a:t>Great</a:t>
                      </a:r>
                      <a:endParaRPr lang="en-GB" sz="2200" dirty="0"/>
                    </a:p>
                  </a:txBody>
                  <a:tcPr marL="113623" marR="113623" marT="56812" marB="56812"/>
                </a:tc>
                <a:extLst>
                  <a:ext uri="{0D108BD9-81ED-4DB2-BD59-A6C34878D82A}">
                    <a16:rowId xmlns:a16="http://schemas.microsoft.com/office/drawing/2014/main" val="4089336606"/>
                  </a:ext>
                </a:extLst>
              </a:tr>
              <a:tr h="406466">
                <a:tc>
                  <a:txBody>
                    <a:bodyPr/>
                    <a:lstStyle/>
                    <a:p>
                      <a:pPr algn="ctr"/>
                      <a:r>
                        <a:rPr lang="en-GB" sz="2200" dirty="0" smtClean="0"/>
                        <a:t>4</a:t>
                      </a:r>
                      <a:endParaRPr lang="en-GB" sz="2200" dirty="0"/>
                    </a:p>
                  </a:txBody>
                  <a:tcPr marL="113623" marR="113623" marT="56812" marB="56812"/>
                </a:tc>
                <a:tc>
                  <a:txBody>
                    <a:bodyPr/>
                    <a:lstStyle/>
                    <a:p>
                      <a:pPr algn="ctr"/>
                      <a:r>
                        <a:rPr lang="en-GB" sz="2200" dirty="0"/>
                        <a:t>11/02/22</a:t>
                      </a:r>
                    </a:p>
                  </a:txBody>
                  <a:tcPr marL="113623" marR="113623" marT="56812" marB="56812"/>
                </a:tc>
                <a:tc>
                  <a:txBody>
                    <a:bodyPr/>
                    <a:lstStyle/>
                    <a:p>
                      <a:pPr algn="ctr" rtl="0" fontAlgn="ctr"/>
                      <a:r>
                        <a:rPr lang="en-GB" sz="2200" b="0" i="0" u="none" strike="noStrike">
                          <a:solidFill>
                            <a:srgbClr val="000000"/>
                          </a:solidFill>
                          <a:effectLst/>
                          <a:latin typeface="Calibri" panose="020F0502020204030204" pitchFamily="34" charset="0"/>
                        </a:rPr>
                        <a:t>5</a:t>
                      </a:r>
                    </a:p>
                  </a:txBody>
                  <a:tcPr marL="9525" marR="9525" marT="9525" marB="0" anchor="ctr"/>
                </a:tc>
                <a:tc>
                  <a:txBody>
                    <a:bodyPr/>
                    <a:lstStyle/>
                    <a:p>
                      <a:pPr algn="ctr" rtl="0" fontAlgn="ctr"/>
                      <a:r>
                        <a:rPr lang="en-GB" sz="22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a:r>
                        <a:rPr lang="en-GB" sz="2200" dirty="0" smtClean="0"/>
                        <a:t>Great</a:t>
                      </a:r>
                      <a:endParaRPr lang="en-GB" sz="2200" dirty="0"/>
                    </a:p>
                  </a:txBody>
                  <a:tcPr marL="113623" marR="113623" marT="56812" marB="56812"/>
                </a:tc>
                <a:extLst>
                  <a:ext uri="{0D108BD9-81ED-4DB2-BD59-A6C34878D82A}">
                    <a16:rowId xmlns:a16="http://schemas.microsoft.com/office/drawing/2014/main" val="68773096"/>
                  </a:ext>
                </a:extLst>
              </a:tr>
              <a:tr h="406466">
                <a:tc>
                  <a:txBody>
                    <a:bodyPr/>
                    <a:lstStyle/>
                    <a:p>
                      <a:pPr algn="ctr"/>
                      <a:r>
                        <a:rPr lang="en-GB" sz="2200" dirty="0" smtClean="0"/>
                        <a:t>5</a:t>
                      </a:r>
                      <a:endParaRPr lang="en-GB" sz="2200" dirty="0"/>
                    </a:p>
                  </a:txBody>
                  <a:tcPr marL="113623" marR="113623" marT="56812" marB="56812"/>
                </a:tc>
                <a:tc>
                  <a:txBody>
                    <a:bodyPr/>
                    <a:lstStyle/>
                    <a:p>
                      <a:pPr algn="ctr"/>
                      <a:r>
                        <a:rPr lang="en-GB" sz="2200" dirty="0" smtClean="0"/>
                        <a:t>11/02/22</a:t>
                      </a:r>
                      <a:endParaRPr lang="en-GB" sz="2200" dirty="0"/>
                    </a:p>
                  </a:txBody>
                  <a:tcPr marL="113623" marR="113623" marT="56812" marB="56812"/>
                </a:tc>
                <a:tc>
                  <a:txBody>
                    <a:bodyPr/>
                    <a:lstStyle/>
                    <a:p>
                      <a:pPr algn="ctr" rtl="0" fontAlgn="ctr"/>
                      <a:r>
                        <a:rPr lang="en-GB" sz="2200" b="0" i="0" u="none" strike="noStrike">
                          <a:solidFill>
                            <a:srgbClr val="000000"/>
                          </a:solidFill>
                          <a:effectLst/>
                          <a:latin typeface="Calibri" panose="020F0502020204030204" pitchFamily="34" charset="0"/>
                        </a:rPr>
                        <a:t>3</a:t>
                      </a:r>
                    </a:p>
                  </a:txBody>
                  <a:tcPr marL="9525" marR="9525" marT="9525" marB="0" anchor="ctr"/>
                </a:tc>
                <a:tc>
                  <a:txBody>
                    <a:bodyPr/>
                    <a:lstStyle/>
                    <a:p>
                      <a:pPr algn="ctr" rtl="0" fontAlgn="ctr"/>
                      <a:r>
                        <a:rPr lang="en-GB" sz="22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a:r>
                        <a:rPr lang="en-GB" sz="2200"/>
                        <a:t>Bad</a:t>
                      </a:r>
                    </a:p>
                  </a:txBody>
                  <a:tcPr marL="113623" marR="113623" marT="56812" marB="56812"/>
                </a:tc>
                <a:extLst>
                  <a:ext uri="{0D108BD9-81ED-4DB2-BD59-A6C34878D82A}">
                    <a16:rowId xmlns:a16="http://schemas.microsoft.com/office/drawing/2014/main" val="313808206"/>
                  </a:ext>
                </a:extLst>
              </a:tr>
              <a:tr h="406466">
                <a:tc>
                  <a:txBody>
                    <a:bodyPr/>
                    <a:lstStyle/>
                    <a:p>
                      <a:pPr algn="ctr"/>
                      <a:r>
                        <a:rPr lang="en-GB" sz="2200" dirty="0"/>
                        <a:t>6</a:t>
                      </a:r>
                    </a:p>
                  </a:txBody>
                  <a:tcPr marL="113623" marR="113623" marT="56812" marB="56812"/>
                </a:tc>
                <a:tc>
                  <a:txBody>
                    <a:bodyPr/>
                    <a:lstStyle/>
                    <a:p>
                      <a:pPr algn="ctr"/>
                      <a:r>
                        <a:rPr lang="en-GB" sz="2200" dirty="0"/>
                        <a:t>11/02/22</a:t>
                      </a:r>
                    </a:p>
                  </a:txBody>
                  <a:tcPr marL="113623" marR="113623" marT="56812" marB="56812"/>
                </a:tc>
                <a:tc>
                  <a:txBody>
                    <a:bodyPr/>
                    <a:lstStyle/>
                    <a:p>
                      <a:pPr algn="ctr" rtl="0" fontAlgn="ctr"/>
                      <a:r>
                        <a:rPr lang="en-GB" sz="2200" b="0" i="0" u="none" strike="noStrike" dirty="0" smtClean="0">
                          <a:solidFill>
                            <a:srgbClr val="000000"/>
                          </a:solidFill>
                          <a:effectLst/>
                          <a:latin typeface="Calibri" panose="020F0502020204030204" pitchFamily="34" charset="0"/>
                        </a:rPr>
                        <a:t>3</a:t>
                      </a:r>
                      <a:endParaRPr lang="en-GB"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rtl="0" fontAlgn="ctr"/>
                      <a:r>
                        <a:rPr lang="en-GB" sz="2200" b="0" i="0" u="none" strike="noStrike" dirty="0" smtClean="0">
                          <a:solidFill>
                            <a:srgbClr val="000000"/>
                          </a:solidFill>
                          <a:effectLst/>
                          <a:latin typeface="Calibri" panose="020F0502020204030204" pitchFamily="34" charset="0"/>
                        </a:rPr>
                        <a:t>4</a:t>
                      </a:r>
                      <a:endParaRPr lang="en-GB" sz="2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a:r>
                        <a:rPr lang="en-GB" sz="2200" dirty="0"/>
                        <a:t>Terrible</a:t>
                      </a:r>
                    </a:p>
                  </a:txBody>
                  <a:tcPr marL="113623" marR="113623" marT="56812" marB="56812"/>
                </a:tc>
                <a:extLst>
                  <a:ext uri="{0D108BD9-81ED-4DB2-BD59-A6C34878D82A}">
                    <a16:rowId xmlns:a16="http://schemas.microsoft.com/office/drawing/2014/main" val="232216004"/>
                  </a:ext>
                </a:extLst>
              </a:tr>
            </a:tbl>
          </a:graphicData>
        </a:graphic>
      </p:graphicFrame>
      <p:pic>
        <p:nvPicPr>
          <p:cNvPr id="5" name="Picture 4"/>
          <p:cNvPicPr>
            <a:picLocks noChangeAspect="1"/>
          </p:cNvPicPr>
          <p:nvPr/>
        </p:nvPicPr>
        <p:blipFill>
          <a:blip r:embed="rId2"/>
          <a:stretch>
            <a:fillRect/>
          </a:stretch>
        </p:blipFill>
        <p:spPr>
          <a:xfrm>
            <a:off x="6855292" y="481490"/>
            <a:ext cx="4932091" cy="2743438"/>
          </a:xfrm>
          <a:prstGeom prst="rect">
            <a:avLst/>
          </a:prstGeom>
        </p:spPr>
      </p:pic>
      <p:pic>
        <p:nvPicPr>
          <p:cNvPr id="6" name="Picture 5"/>
          <p:cNvPicPr>
            <a:picLocks noChangeAspect="1"/>
          </p:cNvPicPr>
          <p:nvPr/>
        </p:nvPicPr>
        <p:blipFill>
          <a:blip r:embed="rId3"/>
          <a:stretch>
            <a:fillRect/>
          </a:stretch>
        </p:blipFill>
        <p:spPr>
          <a:xfrm>
            <a:off x="6632768" y="3602904"/>
            <a:ext cx="5377138" cy="2511770"/>
          </a:xfrm>
          <a:prstGeom prst="rect">
            <a:avLst/>
          </a:prstGeom>
        </p:spPr>
      </p:pic>
    </p:spTree>
    <p:extLst>
      <p:ext uri="{BB962C8B-B14F-4D97-AF65-F5344CB8AC3E}">
        <p14:creationId xmlns:p14="http://schemas.microsoft.com/office/powerpoint/2010/main" val="1899088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Presenting Findings</a:t>
            </a:r>
            <a:endParaRPr lang="en-GB" dirty="0"/>
          </a:p>
        </p:txBody>
      </p:sp>
      <p:graphicFrame>
        <p:nvGraphicFramePr>
          <p:cNvPr id="4" name="Content Placeholder 5">
            <a:extLst>
              <a:ext uri="{FF2B5EF4-FFF2-40B4-BE49-F238E27FC236}">
                <a16:creationId xmlns:a16="http://schemas.microsoft.com/office/drawing/2014/main" id="{5F55ABF2-3E1B-434E-84CA-3E5BB3BA351D}"/>
              </a:ext>
            </a:extLst>
          </p:cNvPr>
          <p:cNvGraphicFramePr>
            <a:graphicFrameLocks noGrp="1"/>
          </p:cNvGraphicFramePr>
          <p:nvPr>
            <p:ph sz="half" idx="1"/>
            <p:extLst>
              <p:ext uri="{D42A27DB-BD31-4B8C-83A1-F6EECF244321}">
                <p14:modId xmlns:p14="http://schemas.microsoft.com/office/powerpoint/2010/main" val="1449652069"/>
              </p:ext>
            </p:extLst>
          </p:nvPr>
        </p:nvGraphicFramePr>
        <p:xfrm>
          <a:off x="381000" y="2316076"/>
          <a:ext cx="5181441" cy="3194147"/>
        </p:xfrm>
        <a:graphic>
          <a:graphicData uri="http://schemas.openxmlformats.org/drawingml/2006/table">
            <a:tbl>
              <a:tblPr firstRow="1" bandRow="1">
                <a:tableStyleId>{5C22544A-7EE6-4342-B048-85BDC9FD1C3A}</a:tableStyleId>
              </a:tblPr>
              <a:tblGrid>
                <a:gridCol w="720657">
                  <a:extLst>
                    <a:ext uri="{9D8B030D-6E8A-4147-A177-3AD203B41FA5}">
                      <a16:colId xmlns:a16="http://schemas.microsoft.com/office/drawing/2014/main" val="1432797769"/>
                    </a:ext>
                  </a:extLst>
                </a:gridCol>
                <a:gridCol w="1328803">
                  <a:extLst>
                    <a:ext uri="{9D8B030D-6E8A-4147-A177-3AD203B41FA5}">
                      <a16:colId xmlns:a16="http://schemas.microsoft.com/office/drawing/2014/main" val="136979738"/>
                    </a:ext>
                  </a:extLst>
                </a:gridCol>
                <a:gridCol w="921675">
                  <a:extLst>
                    <a:ext uri="{9D8B030D-6E8A-4147-A177-3AD203B41FA5}">
                      <a16:colId xmlns:a16="http://schemas.microsoft.com/office/drawing/2014/main" val="1687865163"/>
                    </a:ext>
                  </a:extLst>
                </a:gridCol>
                <a:gridCol w="1183102">
                  <a:extLst>
                    <a:ext uri="{9D8B030D-6E8A-4147-A177-3AD203B41FA5}">
                      <a16:colId xmlns:a16="http://schemas.microsoft.com/office/drawing/2014/main" val="114582879"/>
                    </a:ext>
                  </a:extLst>
                </a:gridCol>
                <a:gridCol w="1027204">
                  <a:extLst>
                    <a:ext uri="{9D8B030D-6E8A-4147-A177-3AD203B41FA5}">
                      <a16:colId xmlns:a16="http://schemas.microsoft.com/office/drawing/2014/main" val="2112737555"/>
                    </a:ext>
                  </a:extLst>
                </a:gridCol>
              </a:tblGrid>
              <a:tr h="683603">
                <a:tc>
                  <a:txBody>
                    <a:bodyPr/>
                    <a:lstStyle/>
                    <a:p>
                      <a:pPr algn="ctr"/>
                      <a:r>
                        <a:rPr lang="en-GB" sz="1600" dirty="0"/>
                        <a:t>ID</a:t>
                      </a:r>
                    </a:p>
                  </a:txBody>
                  <a:tcPr marL="104587" marR="104587" marT="56812" marB="56812"/>
                </a:tc>
                <a:tc>
                  <a:txBody>
                    <a:bodyPr/>
                    <a:lstStyle/>
                    <a:p>
                      <a:pPr algn="ctr"/>
                      <a:r>
                        <a:rPr lang="en-GB" sz="1600" dirty="0"/>
                        <a:t>Date</a:t>
                      </a:r>
                    </a:p>
                  </a:txBody>
                  <a:tcPr marL="104587" marR="104587" marT="56812" marB="56812"/>
                </a:tc>
                <a:tc>
                  <a:txBody>
                    <a:bodyPr/>
                    <a:lstStyle/>
                    <a:p>
                      <a:pPr algn="ctr"/>
                      <a:r>
                        <a:rPr lang="en-GB" sz="1600" dirty="0"/>
                        <a:t>Times Clicked</a:t>
                      </a:r>
                    </a:p>
                  </a:txBody>
                  <a:tcPr marL="104587" marR="104587" marT="56812" marB="56812"/>
                </a:tc>
                <a:tc>
                  <a:txBody>
                    <a:bodyPr/>
                    <a:lstStyle/>
                    <a:p>
                      <a:pPr algn="ctr"/>
                      <a:r>
                        <a:rPr lang="en-GB" sz="1600" dirty="0"/>
                        <a:t>Experience</a:t>
                      </a:r>
                    </a:p>
                  </a:txBody>
                  <a:tcPr marL="104587" marR="104587" marT="56812" marB="56812"/>
                </a:tc>
                <a:tc>
                  <a:txBody>
                    <a:bodyPr/>
                    <a:lstStyle/>
                    <a:p>
                      <a:pPr algn="ctr"/>
                      <a:r>
                        <a:rPr lang="en-GB" sz="1600" dirty="0"/>
                        <a:t>Thoughts</a:t>
                      </a:r>
                    </a:p>
                  </a:txBody>
                  <a:tcPr marL="104587" marR="104587" marT="56812" marB="56812"/>
                </a:tc>
                <a:extLst>
                  <a:ext uri="{0D108BD9-81ED-4DB2-BD59-A6C34878D82A}">
                    <a16:rowId xmlns:a16="http://schemas.microsoft.com/office/drawing/2014/main" val="916911186"/>
                  </a:ext>
                </a:extLst>
              </a:tr>
              <a:tr h="406466">
                <a:tc>
                  <a:txBody>
                    <a:bodyPr/>
                    <a:lstStyle/>
                    <a:p>
                      <a:pPr algn="ctr"/>
                      <a:r>
                        <a:rPr lang="en-GB" sz="2000"/>
                        <a:t>1</a:t>
                      </a:r>
                    </a:p>
                  </a:txBody>
                  <a:tcPr marL="104587" marR="104587" marT="56812" marB="56812"/>
                </a:tc>
                <a:tc>
                  <a:txBody>
                    <a:bodyPr/>
                    <a:lstStyle/>
                    <a:p>
                      <a:pPr algn="ctr"/>
                      <a:r>
                        <a:rPr lang="en-GB" sz="2000" dirty="0" smtClean="0"/>
                        <a:t>11/02/22</a:t>
                      </a:r>
                      <a:endParaRPr lang="en-GB" sz="2000" dirty="0"/>
                    </a:p>
                  </a:txBody>
                  <a:tcPr marL="104587" marR="104587" marT="56812" marB="56812"/>
                </a:tc>
                <a:tc>
                  <a:txBody>
                    <a:bodyPr/>
                    <a:lstStyle/>
                    <a:p>
                      <a:pPr algn="ctr" rtl="0" fontAlgn="ctr"/>
                      <a:r>
                        <a:rPr lang="en-GB" sz="2000" b="0" i="0" u="none" strike="noStrike" dirty="0">
                          <a:solidFill>
                            <a:srgbClr val="000000"/>
                          </a:solidFill>
                          <a:effectLst/>
                          <a:latin typeface="Calibri" panose="020F0502020204030204" pitchFamily="34" charset="0"/>
                        </a:rPr>
                        <a:t>2</a:t>
                      </a:r>
                    </a:p>
                  </a:txBody>
                  <a:tcPr marL="8768" marR="8768" marT="9525" marB="0" anchor="ctr"/>
                </a:tc>
                <a:tc>
                  <a:txBody>
                    <a:bodyPr/>
                    <a:lstStyle/>
                    <a:p>
                      <a:pPr algn="ctr" rtl="0" fontAlgn="ctr"/>
                      <a:r>
                        <a:rPr lang="en-GB" sz="2000" b="0" i="0" u="none" strike="noStrike" dirty="0">
                          <a:solidFill>
                            <a:srgbClr val="000000"/>
                          </a:solidFill>
                          <a:effectLst/>
                          <a:latin typeface="Calibri" panose="020F0502020204030204" pitchFamily="34" charset="0"/>
                        </a:rPr>
                        <a:t>1</a:t>
                      </a:r>
                    </a:p>
                  </a:txBody>
                  <a:tcPr marL="8768" marR="8768" marT="9525" marB="0" anchor="ctr"/>
                </a:tc>
                <a:tc>
                  <a:txBody>
                    <a:bodyPr/>
                    <a:lstStyle/>
                    <a:p>
                      <a:pPr algn="ctr"/>
                      <a:r>
                        <a:rPr lang="en-GB" sz="2000" dirty="0"/>
                        <a:t>Good</a:t>
                      </a:r>
                    </a:p>
                  </a:txBody>
                  <a:tcPr marL="104587" marR="104587" marT="56812" marB="56812"/>
                </a:tc>
                <a:extLst>
                  <a:ext uri="{0D108BD9-81ED-4DB2-BD59-A6C34878D82A}">
                    <a16:rowId xmlns:a16="http://schemas.microsoft.com/office/drawing/2014/main" val="1745328448"/>
                  </a:ext>
                </a:extLst>
              </a:tr>
              <a:tr h="406466">
                <a:tc>
                  <a:txBody>
                    <a:bodyPr/>
                    <a:lstStyle/>
                    <a:p>
                      <a:pPr algn="ctr"/>
                      <a:r>
                        <a:rPr lang="en-GB" sz="2000"/>
                        <a:t>2</a:t>
                      </a:r>
                    </a:p>
                  </a:txBody>
                  <a:tcPr marL="104587" marR="104587" marT="56812" marB="56812"/>
                </a:tc>
                <a:tc>
                  <a:txBody>
                    <a:bodyPr/>
                    <a:lstStyle/>
                    <a:p>
                      <a:pPr algn="ctr"/>
                      <a:r>
                        <a:rPr lang="en-GB" sz="2000" dirty="0"/>
                        <a:t>11/02/22</a:t>
                      </a:r>
                    </a:p>
                  </a:txBody>
                  <a:tcPr marL="104587" marR="104587" marT="56812" marB="56812"/>
                </a:tc>
                <a:tc>
                  <a:txBody>
                    <a:bodyPr/>
                    <a:lstStyle/>
                    <a:p>
                      <a:pPr algn="ctr" rtl="0" fontAlgn="ctr"/>
                      <a:r>
                        <a:rPr lang="en-GB" sz="2000" b="0" i="0" u="none" strike="noStrike" dirty="0">
                          <a:solidFill>
                            <a:srgbClr val="000000"/>
                          </a:solidFill>
                          <a:effectLst/>
                          <a:latin typeface="Calibri" panose="020F0502020204030204" pitchFamily="34" charset="0"/>
                        </a:rPr>
                        <a:t>3</a:t>
                      </a:r>
                    </a:p>
                  </a:txBody>
                  <a:tcPr marL="8768" marR="8768" marT="9525" marB="0" anchor="ctr"/>
                </a:tc>
                <a:tc>
                  <a:txBody>
                    <a:bodyPr/>
                    <a:lstStyle/>
                    <a:p>
                      <a:pPr algn="ctr" rtl="0" fontAlgn="ctr"/>
                      <a:r>
                        <a:rPr lang="en-GB" sz="2000" b="0" i="0" u="none" strike="noStrike" dirty="0">
                          <a:solidFill>
                            <a:srgbClr val="000000"/>
                          </a:solidFill>
                          <a:effectLst/>
                          <a:latin typeface="Calibri" panose="020F0502020204030204" pitchFamily="34" charset="0"/>
                        </a:rPr>
                        <a:t>1</a:t>
                      </a:r>
                    </a:p>
                  </a:txBody>
                  <a:tcPr marL="8768" marR="8768" marT="9525" marB="0" anchor="ctr"/>
                </a:tc>
                <a:tc>
                  <a:txBody>
                    <a:bodyPr/>
                    <a:lstStyle/>
                    <a:p>
                      <a:pPr algn="ctr"/>
                      <a:r>
                        <a:rPr lang="en-GB" sz="2000" dirty="0"/>
                        <a:t>Great</a:t>
                      </a:r>
                    </a:p>
                  </a:txBody>
                  <a:tcPr marL="104587" marR="104587" marT="56812" marB="56812"/>
                </a:tc>
                <a:extLst>
                  <a:ext uri="{0D108BD9-81ED-4DB2-BD59-A6C34878D82A}">
                    <a16:rowId xmlns:a16="http://schemas.microsoft.com/office/drawing/2014/main" val="1311413587"/>
                  </a:ext>
                </a:extLst>
              </a:tr>
              <a:tr h="406466">
                <a:tc>
                  <a:txBody>
                    <a:bodyPr/>
                    <a:lstStyle/>
                    <a:p>
                      <a:pPr algn="ctr"/>
                      <a:r>
                        <a:rPr lang="en-GB" sz="2000"/>
                        <a:t>3</a:t>
                      </a:r>
                    </a:p>
                  </a:txBody>
                  <a:tcPr marL="104587" marR="104587" marT="56812" marB="56812"/>
                </a:tc>
                <a:tc>
                  <a:txBody>
                    <a:bodyPr/>
                    <a:lstStyle/>
                    <a:p>
                      <a:pPr algn="ctr"/>
                      <a:r>
                        <a:rPr lang="en-GB" sz="2000" dirty="0" smtClean="0"/>
                        <a:t>11/02/22</a:t>
                      </a:r>
                      <a:endParaRPr lang="en-GB" sz="2000" dirty="0"/>
                    </a:p>
                  </a:txBody>
                  <a:tcPr marL="104587" marR="104587" marT="56812" marB="56812"/>
                </a:tc>
                <a:tc>
                  <a:txBody>
                    <a:bodyPr/>
                    <a:lstStyle/>
                    <a:p>
                      <a:pPr algn="ctr" rtl="0" fontAlgn="ctr"/>
                      <a:r>
                        <a:rPr lang="en-GB" sz="2000" b="0" i="0" u="none" strike="noStrike" dirty="0">
                          <a:solidFill>
                            <a:srgbClr val="000000"/>
                          </a:solidFill>
                          <a:effectLst/>
                          <a:latin typeface="Calibri" panose="020F0502020204030204" pitchFamily="34" charset="0"/>
                        </a:rPr>
                        <a:t>5</a:t>
                      </a:r>
                    </a:p>
                  </a:txBody>
                  <a:tcPr marL="8768" marR="8768" marT="9525" marB="0" anchor="ctr"/>
                </a:tc>
                <a:tc>
                  <a:txBody>
                    <a:bodyPr/>
                    <a:lstStyle/>
                    <a:p>
                      <a:pPr algn="ctr" rtl="0" fontAlgn="ctr"/>
                      <a:r>
                        <a:rPr lang="en-GB" sz="2000" b="0" i="0" u="none" strike="noStrike" dirty="0">
                          <a:solidFill>
                            <a:srgbClr val="000000"/>
                          </a:solidFill>
                          <a:effectLst/>
                          <a:latin typeface="Calibri" panose="020F0502020204030204" pitchFamily="34" charset="0"/>
                        </a:rPr>
                        <a:t>2</a:t>
                      </a:r>
                    </a:p>
                  </a:txBody>
                  <a:tcPr marL="8768" marR="8768" marT="9525" marB="0" anchor="ctr"/>
                </a:tc>
                <a:tc>
                  <a:txBody>
                    <a:bodyPr/>
                    <a:lstStyle/>
                    <a:p>
                      <a:pPr algn="ctr"/>
                      <a:r>
                        <a:rPr lang="en-GB" sz="2000" dirty="0" smtClean="0"/>
                        <a:t>Great</a:t>
                      </a:r>
                      <a:endParaRPr lang="en-GB" sz="2000" dirty="0"/>
                    </a:p>
                  </a:txBody>
                  <a:tcPr marL="104587" marR="104587" marT="56812" marB="56812"/>
                </a:tc>
                <a:extLst>
                  <a:ext uri="{0D108BD9-81ED-4DB2-BD59-A6C34878D82A}">
                    <a16:rowId xmlns:a16="http://schemas.microsoft.com/office/drawing/2014/main" val="4089336606"/>
                  </a:ext>
                </a:extLst>
              </a:tr>
              <a:tr h="406466">
                <a:tc>
                  <a:txBody>
                    <a:bodyPr/>
                    <a:lstStyle/>
                    <a:p>
                      <a:pPr algn="ctr"/>
                      <a:r>
                        <a:rPr lang="en-GB" sz="2000" dirty="0" smtClean="0"/>
                        <a:t>4</a:t>
                      </a:r>
                      <a:endParaRPr lang="en-GB" sz="2000" dirty="0"/>
                    </a:p>
                  </a:txBody>
                  <a:tcPr marL="104587" marR="104587" marT="56812" marB="56812"/>
                </a:tc>
                <a:tc>
                  <a:txBody>
                    <a:bodyPr/>
                    <a:lstStyle/>
                    <a:p>
                      <a:pPr algn="ctr"/>
                      <a:r>
                        <a:rPr lang="en-GB" sz="2000" dirty="0"/>
                        <a:t>11/02/22</a:t>
                      </a:r>
                    </a:p>
                  </a:txBody>
                  <a:tcPr marL="104587" marR="104587" marT="56812" marB="56812"/>
                </a:tc>
                <a:tc>
                  <a:txBody>
                    <a:bodyPr/>
                    <a:lstStyle/>
                    <a:p>
                      <a:pPr algn="ctr" rtl="0" fontAlgn="ctr"/>
                      <a:r>
                        <a:rPr lang="en-GB" sz="2000" b="0" i="0" u="none" strike="noStrike">
                          <a:solidFill>
                            <a:srgbClr val="000000"/>
                          </a:solidFill>
                          <a:effectLst/>
                          <a:latin typeface="Calibri" panose="020F0502020204030204" pitchFamily="34" charset="0"/>
                        </a:rPr>
                        <a:t>5</a:t>
                      </a:r>
                    </a:p>
                  </a:txBody>
                  <a:tcPr marL="8768" marR="8768" marT="9525" marB="0" anchor="ctr"/>
                </a:tc>
                <a:tc>
                  <a:txBody>
                    <a:bodyPr/>
                    <a:lstStyle/>
                    <a:p>
                      <a:pPr algn="ctr" rtl="0" fontAlgn="ctr"/>
                      <a:r>
                        <a:rPr lang="en-GB" sz="2000" b="0" i="0" u="none" strike="noStrike" dirty="0">
                          <a:solidFill>
                            <a:srgbClr val="000000"/>
                          </a:solidFill>
                          <a:effectLst/>
                          <a:latin typeface="Calibri" panose="020F0502020204030204" pitchFamily="34" charset="0"/>
                        </a:rPr>
                        <a:t>2</a:t>
                      </a:r>
                    </a:p>
                  </a:txBody>
                  <a:tcPr marL="8768" marR="8768" marT="9525" marB="0" anchor="ctr"/>
                </a:tc>
                <a:tc>
                  <a:txBody>
                    <a:bodyPr/>
                    <a:lstStyle/>
                    <a:p>
                      <a:pPr algn="ctr"/>
                      <a:r>
                        <a:rPr lang="en-GB" sz="2000" dirty="0" smtClean="0"/>
                        <a:t>Great</a:t>
                      </a:r>
                      <a:endParaRPr lang="en-GB" sz="2000" dirty="0"/>
                    </a:p>
                  </a:txBody>
                  <a:tcPr marL="104587" marR="104587" marT="56812" marB="56812"/>
                </a:tc>
                <a:extLst>
                  <a:ext uri="{0D108BD9-81ED-4DB2-BD59-A6C34878D82A}">
                    <a16:rowId xmlns:a16="http://schemas.microsoft.com/office/drawing/2014/main" val="68773096"/>
                  </a:ext>
                </a:extLst>
              </a:tr>
              <a:tr h="406466">
                <a:tc>
                  <a:txBody>
                    <a:bodyPr/>
                    <a:lstStyle/>
                    <a:p>
                      <a:pPr algn="ctr"/>
                      <a:r>
                        <a:rPr lang="en-GB" sz="2000" dirty="0" smtClean="0"/>
                        <a:t>5</a:t>
                      </a:r>
                      <a:endParaRPr lang="en-GB" sz="2000" dirty="0"/>
                    </a:p>
                  </a:txBody>
                  <a:tcPr marL="104587" marR="104587" marT="56812" marB="56812"/>
                </a:tc>
                <a:tc>
                  <a:txBody>
                    <a:bodyPr/>
                    <a:lstStyle/>
                    <a:p>
                      <a:pPr algn="ctr"/>
                      <a:r>
                        <a:rPr lang="en-GB" sz="2000" dirty="0" smtClean="0"/>
                        <a:t>11/02/22</a:t>
                      </a:r>
                      <a:endParaRPr lang="en-GB" sz="2000" dirty="0"/>
                    </a:p>
                  </a:txBody>
                  <a:tcPr marL="104587" marR="104587" marT="56812" marB="56812"/>
                </a:tc>
                <a:tc>
                  <a:txBody>
                    <a:bodyPr/>
                    <a:lstStyle/>
                    <a:p>
                      <a:pPr algn="ctr" rtl="0" fontAlgn="ctr"/>
                      <a:r>
                        <a:rPr lang="en-GB" sz="2000" b="0" i="0" u="none" strike="noStrike">
                          <a:solidFill>
                            <a:srgbClr val="000000"/>
                          </a:solidFill>
                          <a:effectLst/>
                          <a:latin typeface="Calibri" panose="020F0502020204030204" pitchFamily="34" charset="0"/>
                        </a:rPr>
                        <a:t>3</a:t>
                      </a:r>
                    </a:p>
                  </a:txBody>
                  <a:tcPr marL="8768" marR="8768" marT="9525" marB="0" anchor="ctr"/>
                </a:tc>
                <a:tc>
                  <a:txBody>
                    <a:bodyPr/>
                    <a:lstStyle/>
                    <a:p>
                      <a:pPr algn="ctr" rtl="0" fontAlgn="ctr"/>
                      <a:r>
                        <a:rPr lang="en-GB" sz="2000" b="0" i="0" u="none" strike="noStrike" dirty="0">
                          <a:solidFill>
                            <a:srgbClr val="000000"/>
                          </a:solidFill>
                          <a:effectLst/>
                          <a:latin typeface="Calibri" panose="020F0502020204030204" pitchFamily="34" charset="0"/>
                        </a:rPr>
                        <a:t>3</a:t>
                      </a:r>
                    </a:p>
                  </a:txBody>
                  <a:tcPr marL="8768" marR="8768" marT="9525" marB="0" anchor="ctr"/>
                </a:tc>
                <a:tc>
                  <a:txBody>
                    <a:bodyPr/>
                    <a:lstStyle/>
                    <a:p>
                      <a:pPr algn="ctr"/>
                      <a:r>
                        <a:rPr lang="en-GB" sz="2000" dirty="0"/>
                        <a:t>Bad</a:t>
                      </a:r>
                    </a:p>
                  </a:txBody>
                  <a:tcPr marL="104587" marR="104587" marT="56812" marB="56812"/>
                </a:tc>
                <a:extLst>
                  <a:ext uri="{0D108BD9-81ED-4DB2-BD59-A6C34878D82A}">
                    <a16:rowId xmlns:a16="http://schemas.microsoft.com/office/drawing/2014/main" val="313808206"/>
                  </a:ext>
                </a:extLst>
              </a:tr>
              <a:tr h="406466">
                <a:tc>
                  <a:txBody>
                    <a:bodyPr/>
                    <a:lstStyle/>
                    <a:p>
                      <a:pPr algn="ctr"/>
                      <a:r>
                        <a:rPr lang="en-GB" sz="2000" dirty="0"/>
                        <a:t>6</a:t>
                      </a:r>
                    </a:p>
                  </a:txBody>
                  <a:tcPr marL="104587" marR="104587" marT="56812" marB="56812"/>
                </a:tc>
                <a:tc>
                  <a:txBody>
                    <a:bodyPr/>
                    <a:lstStyle/>
                    <a:p>
                      <a:pPr algn="ctr"/>
                      <a:r>
                        <a:rPr lang="en-GB" sz="2000" dirty="0"/>
                        <a:t>11/02/22</a:t>
                      </a:r>
                    </a:p>
                  </a:txBody>
                  <a:tcPr marL="104587" marR="104587" marT="56812" marB="56812"/>
                </a:tc>
                <a:tc>
                  <a:txBody>
                    <a:bodyPr/>
                    <a:lstStyle/>
                    <a:p>
                      <a:pPr algn="ctr" rtl="0" fontAlgn="ctr"/>
                      <a:r>
                        <a:rPr lang="en-GB" sz="2000" b="0" i="0" u="none" strike="noStrike" dirty="0" smtClean="0">
                          <a:solidFill>
                            <a:srgbClr val="000000"/>
                          </a:solidFill>
                          <a:effectLst/>
                          <a:latin typeface="Calibri" panose="020F0502020204030204" pitchFamily="34" charset="0"/>
                        </a:rPr>
                        <a:t>3</a:t>
                      </a:r>
                      <a:endParaRPr lang="en-GB" sz="2000" b="0" i="0" u="none" strike="noStrike" dirty="0">
                        <a:solidFill>
                          <a:srgbClr val="000000"/>
                        </a:solidFill>
                        <a:effectLst/>
                        <a:latin typeface="Calibri" panose="020F0502020204030204" pitchFamily="34" charset="0"/>
                      </a:endParaRPr>
                    </a:p>
                  </a:txBody>
                  <a:tcPr marL="8768" marR="8768" marT="9525" marB="0" anchor="ctr"/>
                </a:tc>
                <a:tc>
                  <a:txBody>
                    <a:bodyPr/>
                    <a:lstStyle/>
                    <a:p>
                      <a:pPr algn="ctr" rtl="0" fontAlgn="ctr"/>
                      <a:r>
                        <a:rPr lang="en-GB" sz="2000" b="0" i="0" u="none" strike="noStrike" dirty="0" smtClean="0">
                          <a:solidFill>
                            <a:srgbClr val="000000"/>
                          </a:solidFill>
                          <a:effectLst/>
                          <a:latin typeface="Calibri" panose="020F0502020204030204" pitchFamily="34" charset="0"/>
                        </a:rPr>
                        <a:t>4</a:t>
                      </a:r>
                      <a:endParaRPr lang="en-GB" sz="2000" b="0" i="0" u="none" strike="noStrike" dirty="0">
                        <a:solidFill>
                          <a:srgbClr val="000000"/>
                        </a:solidFill>
                        <a:effectLst/>
                        <a:latin typeface="Calibri" panose="020F0502020204030204" pitchFamily="34" charset="0"/>
                      </a:endParaRPr>
                    </a:p>
                  </a:txBody>
                  <a:tcPr marL="8768" marR="8768" marT="9525" marB="0" anchor="ctr"/>
                </a:tc>
                <a:tc>
                  <a:txBody>
                    <a:bodyPr/>
                    <a:lstStyle/>
                    <a:p>
                      <a:pPr algn="ctr"/>
                      <a:r>
                        <a:rPr lang="en-GB" sz="2000" dirty="0"/>
                        <a:t>Terrible</a:t>
                      </a:r>
                    </a:p>
                  </a:txBody>
                  <a:tcPr marL="104587" marR="104587" marT="56812" marB="56812"/>
                </a:tc>
                <a:extLst>
                  <a:ext uri="{0D108BD9-81ED-4DB2-BD59-A6C34878D82A}">
                    <a16:rowId xmlns:a16="http://schemas.microsoft.com/office/drawing/2014/main" val="232216004"/>
                  </a:ext>
                </a:extLst>
              </a:tr>
            </a:tbl>
          </a:graphicData>
        </a:graphic>
      </p:graphicFrame>
      <p:sp>
        <p:nvSpPr>
          <p:cNvPr id="7" name="Content Placeholder 6"/>
          <p:cNvSpPr>
            <a:spLocks noGrp="1"/>
          </p:cNvSpPr>
          <p:nvPr>
            <p:ph sz="half" idx="2"/>
          </p:nvPr>
        </p:nvSpPr>
        <p:spPr/>
        <p:txBody>
          <a:bodyPr/>
          <a:lstStyle/>
          <a:p>
            <a:r>
              <a:rPr lang="en-GB" dirty="0" smtClean="0"/>
              <a:t>Explain what happened</a:t>
            </a:r>
          </a:p>
          <a:p>
            <a:pPr marL="457200" lvl="1" indent="0">
              <a:buNone/>
            </a:pPr>
            <a:r>
              <a:rPr lang="en-GB" dirty="0" smtClean="0"/>
              <a:t>“The study took part during one session in February 2022. This was a [INSERT Study and data collection approach]. Six participant’s took part in this experiment (see Table 1).</a:t>
            </a:r>
          </a:p>
          <a:p>
            <a:pPr marL="457200" lvl="1" indent="0">
              <a:buNone/>
            </a:pPr>
            <a:r>
              <a:rPr lang="en-GB" dirty="0"/>
              <a:t>Following </a:t>
            </a:r>
            <a:r>
              <a:rPr lang="en-GB" b="1" dirty="0"/>
              <a:t>observations </a:t>
            </a:r>
            <a:r>
              <a:rPr lang="en-GB" dirty="0"/>
              <a:t>of their interactions </a:t>
            </a:r>
            <a:r>
              <a:rPr lang="en-GB" dirty="0" smtClean="0"/>
              <a:t>the participants clicked on average….”</a:t>
            </a:r>
            <a:endParaRPr lang="en-GB" dirty="0"/>
          </a:p>
          <a:p>
            <a:pPr marL="457200" lvl="1" indent="0">
              <a:buNone/>
            </a:pPr>
            <a:r>
              <a:rPr lang="en-GB" dirty="0" smtClean="0"/>
              <a:t> </a:t>
            </a:r>
            <a:endParaRPr lang="en-GB" dirty="0"/>
          </a:p>
        </p:txBody>
      </p:sp>
      <p:sp>
        <p:nvSpPr>
          <p:cNvPr id="8" name="TextBox 7"/>
          <p:cNvSpPr txBox="1"/>
          <p:nvPr/>
        </p:nvSpPr>
        <p:spPr>
          <a:xfrm>
            <a:off x="640080" y="5644342"/>
            <a:ext cx="4922361" cy="646331"/>
          </a:xfrm>
          <a:prstGeom prst="rect">
            <a:avLst/>
          </a:prstGeom>
          <a:noFill/>
        </p:spPr>
        <p:txBody>
          <a:bodyPr wrap="square" rtlCol="0">
            <a:spAutoFit/>
          </a:bodyPr>
          <a:lstStyle/>
          <a:p>
            <a:r>
              <a:rPr lang="en-GB" dirty="0" smtClean="0"/>
              <a:t>Table 1. Table of participant interactions, experience and thoughts</a:t>
            </a:r>
            <a:endParaRPr lang="en-GB" dirty="0"/>
          </a:p>
        </p:txBody>
      </p:sp>
    </p:spTree>
    <p:extLst>
      <p:ext uri="{BB962C8B-B14F-4D97-AF65-F5344CB8AC3E}">
        <p14:creationId xmlns:p14="http://schemas.microsoft.com/office/powerpoint/2010/main" val="82891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Presenting Findings</a:t>
            </a:r>
            <a:endParaRPr lang="en-GB" dirty="0"/>
          </a:p>
        </p:txBody>
      </p:sp>
      <p:sp>
        <p:nvSpPr>
          <p:cNvPr id="7" name="Content Placeholder 6"/>
          <p:cNvSpPr>
            <a:spLocks noGrp="1"/>
          </p:cNvSpPr>
          <p:nvPr>
            <p:ph sz="half" idx="2"/>
          </p:nvPr>
        </p:nvSpPr>
        <p:spPr/>
        <p:txBody>
          <a:bodyPr/>
          <a:lstStyle/>
          <a:p>
            <a:r>
              <a:rPr lang="en-GB" dirty="0" smtClean="0"/>
              <a:t>Explain what happened</a:t>
            </a:r>
          </a:p>
          <a:p>
            <a:pPr marL="457200" lvl="1" indent="0">
              <a:buNone/>
            </a:pPr>
            <a:r>
              <a:rPr lang="en-GB" dirty="0" smtClean="0"/>
              <a:t>“…..</a:t>
            </a:r>
          </a:p>
          <a:p>
            <a:pPr marL="457200" lvl="1" indent="0">
              <a:buNone/>
            </a:pPr>
            <a:r>
              <a:rPr lang="en-GB" dirty="0"/>
              <a:t>Following </a:t>
            </a:r>
            <a:r>
              <a:rPr lang="en-GB" b="1" dirty="0"/>
              <a:t>observations </a:t>
            </a:r>
            <a:r>
              <a:rPr lang="en-GB" dirty="0"/>
              <a:t>of their interactions </a:t>
            </a:r>
            <a:r>
              <a:rPr lang="en-GB" dirty="0" smtClean="0"/>
              <a:t>the participants clicked on </a:t>
            </a:r>
            <a:r>
              <a:rPr lang="en-GB" dirty="0" smtClean="0">
                <a:solidFill>
                  <a:srgbClr val="FF0000"/>
                </a:solidFill>
              </a:rPr>
              <a:t>average 2.4 times</a:t>
            </a:r>
            <a:r>
              <a:rPr lang="en-GB" dirty="0" smtClean="0"/>
              <a:t> (Table 1). Due to the distribution of data (see Figure 1). ”</a:t>
            </a:r>
            <a:endParaRPr lang="en-GB" dirty="0"/>
          </a:p>
          <a:p>
            <a:pPr marL="457200" lvl="1" indent="0">
              <a:buNone/>
            </a:pPr>
            <a:r>
              <a:rPr lang="en-GB" dirty="0" smtClean="0"/>
              <a:t> </a:t>
            </a:r>
            <a:endParaRPr lang="en-GB" dirty="0"/>
          </a:p>
        </p:txBody>
      </p:sp>
      <p:sp>
        <p:nvSpPr>
          <p:cNvPr id="8" name="TextBox 7"/>
          <p:cNvSpPr txBox="1"/>
          <p:nvPr/>
        </p:nvSpPr>
        <p:spPr>
          <a:xfrm>
            <a:off x="838199" y="6176963"/>
            <a:ext cx="4922361" cy="369332"/>
          </a:xfrm>
          <a:prstGeom prst="rect">
            <a:avLst/>
          </a:prstGeom>
          <a:noFill/>
        </p:spPr>
        <p:txBody>
          <a:bodyPr wrap="square" rtlCol="0">
            <a:spAutoFit/>
          </a:bodyPr>
          <a:lstStyle/>
          <a:p>
            <a:r>
              <a:rPr lang="en-GB" dirty="0" smtClean="0"/>
              <a:t>Figure 1.  Histogram of Times Clicked</a:t>
            </a:r>
            <a:endParaRPr lang="en-GB" dirty="0"/>
          </a:p>
        </p:txBody>
      </p:sp>
      <p:pic>
        <p:nvPicPr>
          <p:cNvPr id="9" name="Picture 8"/>
          <p:cNvPicPr>
            <a:picLocks noChangeAspect="1"/>
          </p:cNvPicPr>
          <p:nvPr/>
        </p:nvPicPr>
        <p:blipFill>
          <a:blip r:embed="rId2"/>
          <a:stretch>
            <a:fillRect/>
          </a:stretch>
        </p:blipFill>
        <p:spPr>
          <a:xfrm>
            <a:off x="755073" y="4159270"/>
            <a:ext cx="4325578" cy="2020565"/>
          </a:xfrm>
          <a:prstGeom prst="rect">
            <a:avLst/>
          </a:prstGeom>
        </p:spPr>
      </p:pic>
      <p:sp>
        <p:nvSpPr>
          <p:cNvPr id="10" name="TextBox 9"/>
          <p:cNvSpPr txBox="1"/>
          <p:nvPr/>
        </p:nvSpPr>
        <p:spPr>
          <a:xfrm>
            <a:off x="838200" y="3483033"/>
            <a:ext cx="4922361" cy="646331"/>
          </a:xfrm>
          <a:prstGeom prst="rect">
            <a:avLst/>
          </a:prstGeom>
          <a:noFill/>
        </p:spPr>
        <p:txBody>
          <a:bodyPr wrap="square" rtlCol="0">
            <a:spAutoFit/>
          </a:bodyPr>
          <a:lstStyle/>
          <a:p>
            <a:r>
              <a:rPr lang="en-GB" dirty="0" smtClean="0"/>
              <a:t>Table 2. Table of participant interactions and experience</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4166350977"/>
              </p:ext>
            </p:extLst>
          </p:nvPr>
        </p:nvGraphicFramePr>
        <p:xfrm>
          <a:off x="1101762" y="1597221"/>
          <a:ext cx="3632200" cy="1724025"/>
        </p:xfrm>
        <a:graphic>
          <a:graphicData uri="http://schemas.openxmlformats.org/drawingml/2006/table">
            <a:tbl>
              <a:tblPr>
                <a:tableStyleId>{5C22544A-7EE6-4342-B048-85BDC9FD1C3A}</a:tableStyleId>
              </a:tblPr>
              <a:tblGrid>
                <a:gridCol w="1207564">
                  <a:extLst>
                    <a:ext uri="{9D8B030D-6E8A-4147-A177-3AD203B41FA5}">
                      <a16:colId xmlns:a16="http://schemas.microsoft.com/office/drawing/2014/main" val="630672104"/>
                    </a:ext>
                  </a:extLst>
                </a:gridCol>
                <a:gridCol w="608536">
                  <a:extLst>
                    <a:ext uri="{9D8B030D-6E8A-4147-A177-3AD203B41FA5}">
                      <a16:colId xmlns:a16="http://schemas.microsoft.com/office/drawing/2014/main" val="1572580292"/>
                    </a:ext>
                  </a:extLst>
                </a:gridCol>
                <a:gridCol w="1207564">
                  <a:extLst>
                    <a:ext uri="{9D8B030D-6E8A-4147-A177-3AD203B41FA5}">
                      <a16:colId xmlns:a16="http://schemas.microsoft.com/office/drawing/2014/main" val="2908094021"/>
                    </a:ext>
                  </a:extLst>
                </a:gridCol>
                <a:gridCol w="608536">
                  <a:extLst>
                    <a:ext uri="{9D8B030D-6E8A-4147-A177-3AD203B41FA5}">
                      <a16:colId xmlns:a16="http://schemas.microsoft.com/office/drawing/2014/main" val="3160871422"/>
                    </a:ext>
                  </a:extLst>
                </a:gridCol>
              </a:tblGrid>
              <a:tr h="409575">
                <a:tc>
                  <a:txBody>
                    <a:bodyPr/>
                    <a:lstStyle/>
                    <a:p>
                      <a:pPr algn="ctr" fontAlgn="b"/>
                      <a:r>
                        <a:rPr lang="en-GB" sz="1100" u="none" strike="noStrike">
                          <a:effectLst/>
                        </a:rPr>
                        <a:t>Times Clicked</a:t>
                      </a:r>
                      <a:endParaRPr lang="en-GB"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 </a:t>
                      </a:r>
                      <a:endParaRPr lang="en-GB"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Experience</a:t>
                      </a:r>
                      <a:endParaRPr lang="en-GB"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 </a:t>
                      </a:r>
                      <a:endParaRPr lang="en-GB"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2458833"/>
                  </a:ext>
                </a:extLst>
              </a:tr>
              <a:tr h="219075">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398023"/>
                  </a:ext>
                </a:extLst>
              </a:tr>
              <a:tr h="219075">
                <a:tc>
                  <a:txBody>
                    <a:bodyPr/>
                    <a:lstStyle/>
                    <a:p>
                      <a:pPr algn="l" fontAlgn="b"/>
                      <a:r>
                        <a:rPr lang="en-GB" sz="1100" u="none" strike="noStrike">
                          <a:effectLst/>
                        </a:rPr>
                        <a:t>Mean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2.4</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Mean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2.4</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8961972"/>
                  </a:ext>
                </a:extLst>
              </a:tr>
              <a:tr h="219075">
                <a:tc>
                  <a:txBody>
                    <a:bodyPr/>
                    <a:lstStyle/>
                    <a:p>
                      <a:pPr algn="l" fontAlgn="b"/>
                      <a:r>
                        <a:rPr lang="en-GB" sz="1100" u="none" strike="noStrike">
                          <a:effectLst/>
                        </a:rPr>
                        <a:t>Standard Error</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0.678233</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Standard Error</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0.509902</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5114751"/>
                  </a:ext>
                </a:extLst>
              </a:tr>
              <a:tr h="219075">
                <a:tc>
                  <a:txBody>
                    <a:bodyPr/>
                    <a:lstStyle/>
                    <a:p>
                      <a:pPr algn="l" fontAlgn="b"/>
                      <a:r>
                        <a:rPr lang="en-GB" sz="1100" u="none" strike="noStrike">
                          <a:effectLst/>
                        </a:rPr>
                        <a:t>Median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Median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6206854"/>
                  </a:ext>
                </a:extLst>
              </a:tr>
              <a:tr h="219075">
                <a:tc>
                  <a:txBody>
                    <a:bodyPr/>
                    <a:lstStyle/>
                    <a:p>
                      <a:pPr algn="l" fontAlgn="b"/>
                      <a:r>
                        <a:rPr lang="en-GB" sz="1100" u="none" strike="noStrike">
                          <a:effectLst/>
                        </a:rPr>
                        <a:t>Mode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Mode</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2</a:t>
                      </a:r>
                      <a:endParaRPr lang="en-GB"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5831842"/>
                  </a:ext>
                </a:extLst>
              </a:tr>
              <a:tr h="219075">
                <a:tc>
                  <a:txBody>
                    <a:bodyPr/>
                    <a:lstStyle/>
                    <a:p>
                      <a:pPr algn="l" fontAlgn="b"/>
                      <a:r>
                        <a:rPr lang="en-GB" sz="1100" u="none" strike="noStrike">
                          <a:effectLst/>
                        </a:rPr>
                        <a:t>Standard Deviation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a:effectLst/>
                        </a:rPr>
                        <a:t>1.516575</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100" u="none" strike="noStrike">
                          <a:effectLst/>
                        </a:rPr>
                        <a:t>Standard Deviation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100" u="none" strike="noStrike" dirty="0">
                          <a:effectLst/>
                        </a:rPr>
                        <a:t>1.140175</a:t>
                      </a:r>
                      <a:endParaRPr lang="en-GB"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527457"/>
                  </a:ext>
                </a:extLst>
              </a:tr>
            </a:tbl>
          </a:graphicData>
        </a:graphic>
      </p:graphicFrame>
    </p:spTree>
    <p:extLst>
      <p:ext uri="{BB962C8B-B14F-4D97-AF65-F5344CB8AC3E}">
        <p14:creationId xmlns:p14="http://schemas.microsoft.com/office/powerpoint/2010/main" val="191139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854FE30A17494695620DF3251C09D6" ma:contentTypeVersion="12" ma:contentTypeDescription="Create a new document." ma:contentTypeScope="" ma:versionID="e44ab3c4f1be31fd05cabc8c8c1bcb58">
  <xsd:schema xmlns:xsd="http://www.w3.org/2001/XMLSchema" xmlns:xs="http://www.w3.org/2001/XMLSchema" xmlns:p="http://schemas.microsoft.com/office/2006/metadata/properties" xmlns:ns3="da0f2df6-fb0e-4a87-bbed-ecfb37d6d135" xmlns:ns4="06c8d533-635c-4fde-9415-c212386e8acd" targetNamespace="http://schemas.microsoft.com/office/2006/metadata/properties" ma:root="true" ma:fieldsID="b48d2bd20d4fd8d2e83af9f5f0cc3cc3" ns3:_="" ns4:_="">
    <xsd:import namespace="da0f2df6-fb0e-4a87-bbed-ecfb37d6d135"/>
    <xsd:import namespace="06c8d533-635c-4fde-9415-c212386e8ac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0f2df6-fb0e-4a87-bbed-ecfb37d6d1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c8d533-635c-4fde-9415-c212386e8a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019971-DCFF-48A5-8CA4-7E686FF8E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0f2df6-fb0e-4a87-bbed-ecfb37d6d135"/>
    <ds:schemaRef ds:uri="06c8d533-635c-4fde-9415-c212386e8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D7E153-34F0-451A-B57F-A431F1F1F2EC}">
  <ds:schemaRefs>
    <ds:schemaRef ds:uri="http://schemas.microsoft.com/sharepoint/v3/contenttype/forms"/>
  </ds:schemaRefs>
</ds:datastoreItem>
</file>

<file path=customXml/itemProps3.xml><?xml version="1.0" encoding="utf-8"?>
<ds:datastoreItem xmlns:ds="http://schemas.openxmlformats.org/officeDocument/2006/customXml" ds:itemID="{18889860-46B4-4BF8-B15D-86DF569570DC}">
  <ds:schemaRefs>
    <ds:schemaRef ds:uri="http://purl.org/dc/terms/"/>
    <ds:schemaRef ds:uri="http://schemas.openxmlformats.org/package/2006/metadata/core-properties"/>
    <ds:schemaRef ds:uri="06c8d533-635c-4fde-9415-c212386e8acd"/>
    <ds:schemaRef ds:uri="http://purl.org/dc/dcmitype/"/>
    <ds:schemaRef ds:uri="da0f2df6-fb0e-4a87-bbed-ecfb37d6d135"/>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373</TotalTime>
  <Words>761</Words>
  <Application>Microsoft Office PowerPoint</Application>
  <PresentationFormat>Widescreen</PresentationFormat>
  <Paragraphs>167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Presenting Findings</vt:lpstr>
      <vt:lpstr>Module Evaluation</vt:lpstr>
      <vt:lpstr>Content</vt:lpstr>
      <vt:lpstr>CW2 Breakdown Part A</vt:lpstr>
      <vt:lpstr>CW2 Breakdown Part B</vt:lpstr>
      <vt:lpstr>Structure</vt:lpstr>
      <vt:lpstr>Presenting Findings</vt:lpstr>
      <vt:lpstr>Presenting Findings</vt:lpstr>
      <vt:lpstr>Presenting Findings</vt:lpstr>
      <vt:lpstr>Synthesis</vt:lpstr>
      <vt:lpstr>Reflection</vt:lpstr>
      <vt:lpstr>PowerPoint Presentation</vt:lpstr>
      <vt:lpstr>Module Evaluation</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Findings</dc:title>
  <dc:creator>Brazier, David</dc:creator>
  <cp:lastModifiedBy>Brazier, David</cp:lastModifiedBy>
  <cp:revision>14</cp:revision>
  <dcterms:created xsi:type="dcterms:W3CDTF">2022-04-01T12:12:17Z</dcterms:created>
  <dcterms:modified xsi:type="dcterms:W3CDTF">2022-04-06T12:46:00Z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0x0101006C854FE30A17494695620DF3251C09D6</vt:lpwstr>
  </property>
</Properties>
</file>